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ldx" ContentType="application/vnd.openxmlformats-officedocument.presentationml.slide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media/image11.jpg" ContentType="image/jpeg"/>
  <Override PartName="/ppt/media/image12.jpg" ContentType="image/jpeg"/>
  <Override PartName="/ppt/notesSlides/notesSlide8.xml" ContentType="application/vnd.openxmlformats-officedocument.presentationml.notesSlide+xml"/>
  <Override PartName="/ppt/media/image13.jpg" ContentType="image/jpeg"/>
  <Override PartName="/ppt/media/image14.jpg" ContentType="image/jpeg"/>
  <Override PartName="/ppt/media/image15.jpg" ContentType="image/jpeg"/>
  <Override PartName="/ppt/media/image16.jpg" ContentType="image/jpeg"/>
  <Override PartName="/ppt/media/image17.jpg" ContentType="image/jpeg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66" r:id="rId2"/>
    <p:sldId id="268" r:id="rId3"/>
    <p:sldId id="257" r:id="rId4"/>
    <p:sldId id="274" r:id="rId5"/>
    <p:sldId id="275" r:id="rId6"/>
    <p:sldId id="273" r:id="rId7"/>
    <p:sldId id="276" r:id="rId8"/>
    <p:sldId id="270" r:id="rId9"/>
    <p:sldId id="263" r:id="rId10"/>
    <p:sldId id="306" r:id="rId11"/>
    <p:sldId id="269" r:id="rId12"/>
    <p:sldId id="287" r:id="rId13"/>
    <p:sldId id="307" r:id="rId14"/>
    <p:sldId id="289" r:id="rId15"/>
    <p:sldId id="277" r:id="rId16"/>
    <p:sldId id="278" r:id="rId17"/>
    <p:sldId id="280" r:id="rId18"/>
    <p:sldId id="281" r:id="rId19"/>
    <p:sldId id="282" r:id="rId20"/>
    <p:sldId id="279" r:id="rId21"/>
    <p:sldId id="272" r:id="rId22"/>
    <p:sldId id="299" r:id="rId23"/>
    <p:sldId id="305" r:id="rId24"/>
    <p:sldId id="294" r:id="rId25"/>
    <p:sldId id="295" r:id="rId26"/>
    <p:sldId id="256" r:id="rId27"/>
    <p:sldId id="297" r:id="rId28"/>
    <p:sldId id="290" r:id="rId29"/>
    <p:sldId id="271" r:id="rId30"/>
    <p:sldId id="304" r:id="rId31"/>
    <p:sldId id="264" r:id="rId32"/>
  </p:sldIdLst>
  <p:sldSz cx="8128000" cy="4572000"/>
  <p:notesSz cx="8128000" cy="4572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53A4BE-74E3-4438-889C-128AEB738170}" v="1" dt="2025-03-27T22:03:32.09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6301" autoAdjust="0"/>
    <p:restoredTop sz="94660"/>
  </p:normalViewPr>
  <p:slideViewPr>
    <p:cSldViewPr>
      <p:cViewPr varScale="1">
        <p:scale>
          <a:sx n="116" d="100"/>
          <a:sy n="116" d="100"/>
        </p:scale>
        <p:origin x="398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dhul raheem" userId="73e8bbedb410595b" providerId="LiveId" clId="{DC53A4BE-74E3-4438-889C-128AEB738170}"/>
    <pc:docChg chg="addSld delSld modSld">
      <pc:chgData name="abdhul raheem" userId="73e8bbedb410595b" providerId="LiveId" clId="{DC53A4BE-74E3-4438-889C-128AEB738170}" dt="2025-03-27T22:05:35.278" v="4" actId="20577"/>
      <pc:docMkLst>
        <pc:docMk/>
      </pc:docMkLst>
      <pc:sldChg chg="del">
        <pc:chgData name="abdhul raheem" userId="73e8bbedb410595b" providerId="LiveId" clId="{DC53A4BE-74E3-4438-889C-128AEB738170}" dt="2025-03-27T22:04:46.088" v="2" actId="47"/>
        <pc:sldMkLst>
          <pc:docMk/>
          <pc:sldMk cId="1085705073" sldId="284"/>
        </pc:sldMkLst>
      </pc:sldChg>
      <pc:sldChg chg="modSp mod">
        <pc:chgData name="abdhul raheem" userId="73e8bbedb410595b" providerId="LiveId" clId="{DC53A4BE-74E3-4438-889C-128AEB738170}" dt="2025-03-27T22:05:35.278" v="4" actId="20577"/>
        <pc:sldMkLst>
          <pc:docMk/>
          <pc:sldMk cId="1513736397" sldId="294"/>
        </pc:sldMkLst>
        <pc:spChg chg="mod">
          <ac:chgData name="abdhul raheem" userId="73e8bbedb410595b" providerId="LiveId" clId="{DC53A4BE-74E3-4438-889C-128AEB738170}" dt="2025-03-27T22:05:35.278" v="4" actId="20577"/>
          <ac:spMkLst>
            <pc:docMk/>
            <pc:sldMk cId="1513736397" sldId="294"/>
            <ac:spMk id="13" creationId="{8DB2D330-FE9A-91CF-56A6-584BC17425C3}"/>
          </ac:spMkLst>
        </pc:spChg>
      </pc:sldChg>
      <pc:sldChg chg="modSp add mod">
        <pc:chgData name="abdhul raheem" userId="73e8bbedb410595b" providerId="LiveId" clId="{DC53A4BE-74E3-4438-889C-128AEB738170}" dt="2025-03-27T22:04:09.588" v="1" actId="255"/>
        <pc:sldMkLst>
          <pc:docMk/>
          <pc:sldMk cId="726464940" sldId="307"/>
        </pc:sldMkLst>
        <pc:spChg chg="mod">
          <ac:chgData name="abdhul raheem" userId="73e8bbedb410595b" providerId="LiveId" clId="{DC53A4BE-74E3-4438-889C-128AEB738170}" dt="2025-03-27T22:04:09.588" v="1" actId="255"/>
          <ac:spMkLst>
            <pc:docMk/>
            <pc:sldMk cId="726464940" sldId="307"/>
            <ac:spMk id="14" creationId="{82C26945-490B-DE40-866C-B7ACCE6168C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9700896-6F50-7980-B550-57EC8B53211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0628D1-E69A-B7AD-2249-19E0BFEFB9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03750" y="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88E69-7CEE-4B6F-B0C7-47B50FF9F7EF}" type="datetimeFigureOut">
              <a:rPr lang="en-IN" smtClean="0"/>
              <a:pPr/>
              <a:t>28-03-2025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92D132-1EC8-0C06-E20E-BFAA57EC36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434340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DF18ED-D576-F180-E831-716C95E951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03750" y="434340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13A883-F944-4D62-8FB5-93B518109EB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979758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sv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03750" y="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65549E-94D1-4D63-8CE1-4C0ADA5CD8BE}" type="datetimeFigureOut">
              <a:rPr lang="en-IN" smtClean="0"/>
              <a:pPr/>
              <a:t>28-03-2025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92400" y="571500"/>
            <a:ext cx="2743200" cy="1543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12800" y="2200275"/>
            <a:ext cx="6502400" cy="1800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34340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03750" y="434340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EC1CD3-2D88-4B6F-95D5-133E8A2D96A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14185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19669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29401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points</a:t>
            </a:r>
          </a:p>
        </p:txBody>
      </p:sp>
    </p:spTree>
    <p:extLst>
      <p:ext uri="{BB962C8B-B14F-4D97-AF65-F5344CB8AC3E}">
        <p14:creationId xmlns:p14="http://schemas.microsoft.com/office/powerpoint/2010/main" val="3731035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0678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07945B-5FC6-C0D5-FCF4-366021C09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1A21A1-5E44-F007-6EDC-E1D8B98AC2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2979F7-0156-979D-4183-9506A48C7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0415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3567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81930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6851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7182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9F802-0D61-4241-AFBD-E4FBFDA374C0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2837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09600" y="1417320"/>
            <a:ext cx="6908800" cy="960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50" b="0" i="0">
                <a:solidFill>
                  <a:srgbClr val="161616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219200" y="2560320"/>
            <a:ext cx="5689600" cy="1143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0" b="0" i="0">
                <a:solidFill>
                  <a:srgbClr val="1A1A1A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50" b="0" i="0">
                <a:solidFill>
                  <a:srgbClr val="161616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850" b="0" i="0">
                <a:solidFill>
                  <a:srgbClr val="1A1A1A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50" b="0" i="0">
                <a:solidFill>
                  <a:srgbClr val="161616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0640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18592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06666" y="335279"/>
            <a:ext cx="3050666" cy="423672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50" b="0" i="0">
                <a:solidFill>
                  <a:srgbClr val="161616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9CA12-2BDD-55E8-5ADF-A70B32E02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000" y="1108869"/>
            <a:ext cx="6096000" cy="1231106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E6AD61-7A48-9CEE-BEDE-7EB2B6710C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6000" y="2401359"/>
            <a:ext cx="6096000" cy="24622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E2B22-E9DB-5623-D1D9-7357ED86A5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6400" y="4251960"/>
            <a:ext cx="1869440" cy="276999"/>
          </a:xfrm>
        </p:spPr>
        <p:txBody>
          <a:bodyPr/>
          <a:lstStyle/>
          <a:p>
            <a:fld id="{C6DAB2C0-01CB-40D7-8D7B-C3115E131D75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3F1B0-3F3B-05E6-B35C-20170B963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63520" y="4251960"/>
            <a:ext cx="2600960" cy="276999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8BA1E-B308-112C-97A3-6C03BA041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52160" y="4251960"/>
            <a:ext cx="1869440" cy="276999"/>
          </a:xfrm>
        </p:spPr>
        <p:txBody>
          <a:bodyPr/>
          <a:lstStyle/>
          <a:p>
            <a:fld id="{2BAF6D8D-54FB-436A-8C85-312E724E66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9159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28452" y="304038"/>
            <a:ext cx="5626735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50" b="0" i="0">
                <a:solidFill>
                  <a:srgbClr val="161616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582418" y="1575562"/>
            <a:ext cx="4159250" cy="21132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0" b="0" i="0">
                <a:solidFill>
                  <a:srgbClr val="1A1A1A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763520" y="4251960"/>
            <a:ext cx="260096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0640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85216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package" Target="../embeddings/Microsoft_PowerPoint_Slide1.sldx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package" Target="../embeddings/Microsoft_PowerPoint_Slide2.sldx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PowerPoint_Slide3.sldx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package" Target="../embeddings/Microsoft_PowerPoint_Slide.sldx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70094-ABAB-026B-B5B2-A00EE8FE850E}"/>
              </a:ext>
            </a:extLst>
          </p:cNvPr>
          <p:cNvSpPr txBox="1"/>
          <p:nvPr/>
        </p:nvSpPr>
        <p:spPr>
          <a:xfrm>
            <a:off x="787400" y="128856"/>
            <a:ext cx="6781800" cy="919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97790" indent="5715" algn="ctr">
              <a:lnSpc>
                <a:spcPct val="96200"/>
              </a:lnSpc>
              <a:spcBef>
                <a:spcPts val="215"/>
              </a:spcBef>
            </a:pPr>
            <a:r>
              <a:rPr lang="en-IN" sz="2800" b="1" dirty="0">
                <a:latin typeface="Century Gothic" panose="020B0502020202020204" pitchFamily="34" charset="0"/>
              </a:rPr>
              <a:t>AURA: AUTOMATED USER RECOGNITION &amp; ASSISTANCE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5E427D-E1C1-7C5F-1163-A9BF13CF0574}"/>
              </a:ext>
            </a:extLst>
          </p:cNvPr>
          <p:cNvSpPr txBox="1"/>
          <p:nvPr/>
        </p:nvSpPr>
        <p:spPr>
          <a:xfrm>
            <a:off x="4826000" y="2917070"/>
            <a:ext cx="2895600" cy="13619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IN" sz="1100" spc="-45" dirty="0">
              <a:solidFill>
                <a:srgbClr val="181818"/>
              </a:solidFill>
              <a:latin typeface="Aptos Display" panose="020B0004020202020204" pitchFamily="34" charset="0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1400" b="1" spc="-45" dirty="0">
                <a:solidFill>
                  <a:srgbClr val="181818"/>
                </a:solidFill>
                <a:latin typeface="Aptos Display" panose="020B0004020202020204" pitchFamily="34" charset="0"/>
                <a:cs typeface="Arial MT"/>
              </a:rPr>
              <a:t>TEAM MEMBERS</a:t>
            </a:r>
          </a:p>
          <a:p>
            <a:pPr marL="12700">
              <a:spcBef>
                <a:spcPts val="100"/>
              </a:spcBef>
            </a:pPr>
            <a:endParaRPr lang="en-IN" sz="1050" spc="-45" dirty="0">
              <a:solidFill>
                <a:srgbClr val="181818"/>
              </a:solidFill>
              <a:latin typeface="Aptos Display" panose="020B0004020202020204" pitchFamily="34" charset="0"/>
              <a:cs typeface="Arial MT"/>
            </a:endParaRPr>
          </a:p>
          <a:p>
            <a:pPr marL="12700">
              <a:spcBef>
                <a:spcPts val="100"/>
              </a:spcBef>
            </a:pPr>
            <a:r>
              <a:rPr lang="en-IN" sz="1050" spc="-60" dirty="0">
                <a:solidFill>
                  <a:srgbClr val="181818"/>
                </a:solidFill>
                <a:latin typeface="Aptos Display" panose="020B0004020202020204" pitchFamily="34" charset="0"/>
                <a:cs typeface="Arial MT"/>
              </a:rPr>
              <a:t>AL THANZEERA BASHEER	 [PKD22IT013]</a:t>
            </a:r>
          </a:p>
          <a:p>
            <a:pPr marL="12700">
              <a:spcBef>
                <a:spcPts val="100"/>
              </a:spcBef>
            </a:pPr>
            <a:r>
              <a:rPr lang="en-IN" sz="1050" spc="-60" dirty="0">
                <a:solidFill>
                  <a:srgbClr val="181818"/>
                </a:solidFill>
                <a:latin typeface="Aptos Display" panose="020B0004020202020204" pitchFamily="34" charset="0"/>
                <a:cs typeface="Arial MT"/>
              </a:rPr>
              <a:t>APARNA SABU		 [PKD22IT020]</a:t>
            </a:r>
            <a:endParaRPr lang="en-IN" sz="1050" spc="-45" dirty="0">
              <a:solidFill>
                <a:srgbClr val="181818"/>
              </a:solidFill>
              <a:latin typeface="Aptos Display" panose="020B0004020202020204" pitchFamily="34" charset="0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1050" spc="-45" dirty="0">
                <a:solidFill>
                  <a:srgbClr val="181818"/>
                </a:solidFill>
                <a:latin typeface="Aptos Display" panose="020B0004020202020204" pitchFamily="34" charset="0"/>
                <a:cs typeface="Arial MT"/>
              </a:rPr>
              <a:t>FATHIMA</a:t>
            </a:r>
            <a:r>
              <a:rPr lang="en-IN" sz="1050" spc="-30" dirty="0">
                <a:solidFill>
                  <a:srgbClr val="181818"/>
                </a:solidFill>
                <a:latin typeface="Aptos Display" panose="020B0004020202020204" pitchFamily="34" charset="0"/>
                <a:cs typeface="Arial MT"/>
              </a:rPr>
              <a:t> </a:t>
            </a:r>
            <a:r>
              <a:rPr lang="en-IN" sz="1050" spc="-60" dirty="0">
                <a:solidFill>
                  <a:srgbClr val="181818"/>
                </a:solidFill>
                <a:latin typeface="Aptos Display" panose="020B0004020202020204" pitchFamily="34" charset="0"/>
                <a:cs typeface="Arial MT"/>
              </a:rPr>
              <a:t>A		 [PKD22IT030]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1050" spc="-60" dirty="0">
                <a:solidFill>
                  <a:srgbClr val="181818"/>
                </a:solidFill>
                <a:latin typeface="Aptos Display" panose="020B0004020202020204" pitchFamily="34" charset="0"/>
                <a:cs typeface="Arial MT"/>
              </a:rPr>
              <a:t>JEMSHEENA M		 [PKD22IT036]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80BF9F13-32BE-809A-DAD3-F444308FEF68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441960" y="4337576"/>
            <a:ext cx="1869440" cy="123111"/>
          </a:xfrm>
        </p:spPr>
        <p:txBody>
          <a:bodyPr/>
          <a:lstStyle/>
          <a:p>
            <a:r>
              <a:rPr lang="en-US" sz="800" dirty="0"/>
              <a:t>27/3/2025</a:t>
            </a:r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7D3BF4B8-8843-B97A-AEEE-E08F6C456931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082270" y="2666588"/>
            <a:ext cx="3738880" cy="123111"/>
          </a:xfrm>
        </p:spPr>
        <p:txBody>
          <a:bodyPr/>
          <a:lstStyle/>
          <a:p>
            <a:r>
              <a:rPr lang="en-US" sz="800" b="1" dirty="0"/>
              <a:t>DEPT. OF INFORMATION TECHNOLOGY</a:t>
            </a:r>
            <a:endParaRPr lang="en-IN" sz="800" b="1" dirty="0"/>
          </a:p>
        </p:txBody>
      </p:sp>
      <p:pic>
        <p:nvPicPr>
          <p:cNvPr id="2" name="object 3">
            <a:extLst>
              <a:ext uri="{FF2B5EF4-FFF2-40B4-BE49-F238E27FC236}">
                <a16:creationId xmlns:a16="http://schemas.microsoft.com/office/drawing/2014/main" id="{36B75279-6931-1C01-3EE9-505279C6570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25800" y="1059350"/>
            <a:ext cx="1451820" cy="1295400"/>
          </a:xfrm>
          <a:prstGeom prst="rect">
            <a:avLst/>
          </a:prstGeom>
        </p:spPr>
      </p:pic>
      <p:sp>
        <p:nvSpPr>
          <p:cNvPr id="4" name="object 3">
            <a:extLst>
              <a:ext uri="{FF2B5EF4-FFF2-40B4-BE49-F238E27FC236}">
                <a16:creationId xmlns:a16="http://schemas.microsoft.com/office/drawing/2014/main" id="{20EC0FDC-F8DF-C2B6-A98C-22926323C248}"/>
              </a:ext>
            </a:extLst>
          </p:cNvPr>
          <p:cNvSpPr txBox="1">
            <a:spLocks/>
          </p:cNvSpPr>
          <p:nvPr/>
        </p:nvSpPr>
        <p:spPr>
          <a:xfrm>
            <a:off x="2311400" y="2372947"/>
            <a:ext cx="7508239" cy="1744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6510" marR="5080" indent="-4445">
              <a:spcBef>
                <a:spcPts val="100"/>
              </a:spcBef>
            </a:pPr>
            <a:r>
              <a:rPr lang="en-IN" sz="1050" b="1" dirty="0">
                <a:solidFill>
                  <a:schemeClr val="tx1"/>
                </a:solidFill>
              </a:rPr>
              <a:t>Government Engineering College Palakkad </a:t>
            </a:r>
            <a:r>
              <a:rPr lang="en-IN" sz="1050" b="1" dirty="0" err="1">
                <a:solidFill>
                  <a:schemeClr val="tx1"/>
                </a:solidFill>
              </a:rPr>
              <a:t>Sreekrishnapuram</a:t>
            </a:r>
            <a:endParaRPr lang="en-IN" sz="1050" b="1" dirty="0">
              <a:solidFill>
                <a:schemeClr val="tx1"/>
              </a:solidFill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A0274E4F-5AF5-ADFC-31EC-5854AA5682A6}"/>
              </a:ext>
            </a:extLst>
          </p:cNvPr>
          <p:cNvSpPr txBox="1">
            <a:spLocks/>
          </p:cNvSpPr>
          <p:nvPr/>
        </p:nvSpPr>
        <p:spPr>
          <a:xfrm>
            <a:off x="821897" y="3116299"/>
            <a:ext cx="4842303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1400" b="1" spc="-45" dirty="0">
                <a:solidFill>
                  <a:srgbClr val="181818"/>
                </a:solidFill>
                <a:latin typeface="Aptos Display" panose="020B0004020202020204" pitchFamily="34" charset="0"/>
                <a:cs typeface="Arial MT"/>
              </a:rPr>
              <a:t>PROJECT GUIDE:  Dr. SILPA SANGEETH L R</a:t>
            </a:r>
          </a:p>
        </p:txBody>
      </p:sp>
    </p:spTree>
    <p:extLst>
      <p:ext uri="{BB962C8B-B14F-4D97-AF65-F5344CB8AC3E}">
        <p14:creationId xmlns:p14="http://schemas.microsoft.com/office/powerpoint/2010/main" val="315130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5863E4-DBBA-FF5C-35E7-1514B5E2E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AD54B4A-2A42-2E24-AB20-6A7B591CAF5B}"/>
              </a:ext>
            </a:extLst>
          </p:cNvPr>
          <p:cNvSpPr/>
          <p:nvPr/>
        </p:nvSpPr>
        <p:spPr>
          <a:xfrm>
            <a:off x="0" y="0"/>
            <a:ext cx="3038475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B67EA1B1-59AD-F100-B61E-609B2660E4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2640" y="281685"/>
            <a:ext cx="214058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FEATURES 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3D26C8-0414-3888-A0DA-21B08CECD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54400" y="623666"/>
            <a:ext cx="4287268" cy="2931572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400" dirty="0"/>
              <a:t>Hands-Free, Voice-Controlled Operation.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Multilingual Support for Seamless Communication.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Real-Time Object Detection Using ESP32-CAM.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Face Recognition for Identifying People.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Currency Detection for Financial Transactions.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400" dirty="0"/>
              <a:t>Cloud Connectivity via Firebase.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400" dirty="0"/>
              <a:t>Emergency Navigation Assistance </a:t>
            </a:r>
            <a:endParaRPr lang="en-US" sz="1400" dirty="0"/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9022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E1E8BE-A4CA-33C6-4076-D293FD6B0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882C868-0608-2D9C-627E-8D9B4F19E952}"/>
              </a:ext>
            </a:extLst>
          </p:cNvPr>
          <p:cNvSpPr/>
          <p:nvPr/>
        </p:nvSpPr>
        <p:spPr>
          <a:xfrm>
            <a:off x="1" y="0"/>
            <a:ext cx="2235199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36372D4C-E830-5FB1-F720-1744B62BA5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2640" y="281685"/>
            <a:ext cx="214058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FLOWCHART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0DB195DB-BB44-0506-AD35-2027DAB68119}"/>
              </a:ext>
            </a:extLst>
          </p:cNvPr>
          <p:cNvSpPr/>
          <p:nvPr/>
        </p:nvSpPr>
        <p:spPr>
          <a:xfrm>
            <a:off x="5866902" y="895928"/>
            <a:ext cx="1923463" cy="472450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000" b="1" dirty="0">
                <a:solidFill>
                  <a:schemeClr val="tx1"/>
                </a:solidFill>
              </a:rPr>
              <a:t>Firebase</a:t>
            </a:r>
          </a:p>
          <a:p>
            <a:pPr algn="ctr"/>
            <a:r>
              <a:rPr lang="en-IN" sz="1000" dirty="0">
                <a:solidFill>
                  <a:schemeClr val="tx1"/>
                </a:solidFill>
              </a:rPr>
              <a:t>Store the labels in firebase</a:t>
            </a:r>
          </a:p>
          <a:p>
            <a:pPr algn="ctr"/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0E33DC55-E1D2-0E22-CD40-0F52AA821E93}"/>
              </a:ext>
            </a:extLst>
          </p:cNvPr>
          <p:cNvSpPr/>
          <p:nvPr/>
        </p:nvSpPr>
        <p:spPr>
          <a:xfrm>
            <a:off x="5866902" y="208030"/>
            <a:ext cx="1923463" cy="472450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900" b="1">
                <a:solidFill>
                  <a:schemeClr val="tx1"/>
                </a:solidFill>
              </a:rPr>
              <a:t>Dataset Labeling</a:t>
            </a:r>
          </a:p>
          <a:p>
            <a:pPr algn="ctr"/>
            <a:r>
              <a:rPr lang="en-IN" sz="900">
                <a:solidFill>
                  <a:schemeClr val="tx1"/>
                </a:solidFill>
              </a:rPr>
              <a:t>(bounding boxes)(labelling)</a:t>
            </a:r>
            <a:endParaRPr lang="en-IN" sz="900" dirty="0">
              <a:solidFill>
                <a:schemeClr val="tx1"/>
              </a:solidFill>
            </a:endParaRP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D0914C3F-710F-4515-C8C6-8014BA40022D}"/>
              </a:ext>
            </a:extLst>
          </p:cNvPr>
          <p:cNvSpPr/>
          <p:nvPr/>
        </p:nvSpPr>
        <p:spPr>
          <a:xfrm>
            <a:off x="2781803" y="1669963"/>
            <a:ext cx="1938458" cy="472452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000" b="1" dirty="0">
              <a:solidFill>
                <a:schemeClr val="tx1"/>
              </a:solidFill>
            </a:endParaRPr>
          </a:p>
          <a:p>
            <a:pPr algn="ctr"/>
            <a:r>
              <a:rPr lang="en-IN" sz="1000" b="1" dirty="0">
                <a:solidFill>
                  <a:schemeClr val="tx1"/>
                </a:solidFill>
              </a:rPr>
              <a:t>Model Training</a:t>
            </a:r>
          </a:p>
          <a:p>
            <a:pPr algn="ctr"/>
            <a:r>
              <a:rPr lang="en-IN" sz="1000" dirty="0">
                <a:solidFill>
                  <a:schemeClr val="tx1"/>
                </a:solidFill>
              </a:rPr>
              <a:t>Fine-tune YOLOv4( PyTorch,YOLOv5) </a:t>
            </a:r>
          </a:p>
          <a:p>
            <a:pPr algn="ctr"/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21A73264-CBED-2E23-EF6B-90280FDE55D1}"/>
              </a:ext>
            </a:extLst>
          </p:cNvPr>
          <p:cNvSpPr/>
          <p:nvPr/>
        </p:nvSpPr>
        <p:spPr>
          <a:xfrm>
            <a:off x="2781803" y="895928"/>
            <a:ext cx="1923463" cy="472451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000" b="1" dirty="0">
                <a:solidFill>
                  <a:schemeClr val="tx1"/>
                </a:solidFill>
              </a:rPr>
              <a:t>Data preprocessing</a:t>
            </a:r>
          </a:p>
          <a:p>
            <a:pPr algn="ctr"/>
            <a:r>
              <a:rPr lang="en-IN" sz="1000" dirty="0">
                <a:solidFill>
                  <a:schemeClr val="tx1"/>
                </a:solidFill>
              </a:rPr>
              <a:t>Resize, grayscale, normalize( OpenCV, NumPy)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8C0D8EB4-5665-DAC5-549B-CFC12CE93C94}"/>
              </a:ext>
            </a:extLst>
          </p:cNvPr>
          <p:cNvSpPr/>
          <p:nvPr/>
        </p:nvSpPr>
        <p:spPr>
          <a:xfrm>
            <a:off x="5866902" y="1693970"/>
            <a:ext cx="1938458" cy="472450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000" b="1" dirty="0">
                <a:solidFill>
                  <a:schemeClr val="tx1"/>
                </a:solidFill>
              </a:rPr>
              <a:t>Flutter app</a:t>
            </a: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86A89D7C-261B-86A8-A8D2-257345CD053B}"/>
              </a:ext>
            </a:extLst>
          </p:cNvPr>
          <p:cNvSpPr/>
          <p:nvPr/>
        </p:nvSpPr>
        <p:spPr>
          <a:xfrm>
            <a:off x="2782146" y="2425692"/>
            <a:ext cx="1938458" cy="472452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000" b="1" dirty="0">
              <a:solidFill>
                <a:schemeClr val="tx1"/>
              </a:solidFill>
            </a:endParaRPr>
          </a:p>
          <a:p>
            <a:pPr algn="ctr"/>
            <a:r>
              <a:rPr lang="en-IN" sz="1000" b="1" dirty="0">
                <a:solidFill>
                  <a:schemeClr val="tx1"/>
                </a:solidFill>
              </a:rPr>
              <a:t>Real time inference </a:t>
            </a:r>
          </a:p>
          <a:p>
            <a:pPr algn="ctr"/>
            <a:r>
              <a:rPr lang="en-IN" sz="1000" dirty="0">
                <a:solidFill>
                  <a:schemeClr val="tx1"/>
                </a:solidFill>
              </a:rPr>
              <a:t>Run inference on live data(YOLOv5, OpenCV</a:t>
            </a:r>
            <a:r>
              <a:rPr lang="en-IN" sz="1050" dirty="0">
                <a:solidFill>
                  <a:schemeClr val="tx1"/>
                </a:solidFill>
              </a:rPr>
              <a:t>)</a:t>
            </a:r>
          </a:p>
          <a:p>
            <a:pPr algn="ctr"/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3799DF58-8EF7-271B-E1B8-F48C92EBF3F0}"/>
              </a:ext>
            </a:extLst>
          </p:cNvPr>
          <p:cNvSpPr/>
          <p:nvPr/>
        </p:nvSpPr>
        <p:spPr>
          <a:xfrm>
            <a:off x="2776160" y="208029"/>
            <a:ext cx="1923463" cy="472450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000" b="1" dirty="0">
                <a:solidFill>
                  <a:schemeClr val="tx1"/>
                </a:solidFill>
              </a:rPr>
              <a:t>Data collection</a:t>
            </a:r>
          </a:p>
          <a:p>
            <a:pPr algn="ctr"/>
            <a:r>
              <a:rPr lang="en-IN" sz="1000" dirty="0">
                <a:solidFill>
                  <a:schemeClr val="tx1"/>
                </a:solidFill>
              </a:rPr>
              <a:t>ESP32-CAM captures surroundings and objects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7E548D03-3023-707B-8474-262A972FBD10}"/>
              </a:ext>
            </a:extLst>
          </p:cNvPr>
          <p:cNvSpPr/>
          <p:nvPr/>
        </p:nvSpPr>
        <p:spPr>
          <a:xfrm>
            <a:off x="5866902" y="2425695"/>
            <a:ext cx="1923463" cy="472449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000" b="1" dirty="0">
                <a:solidFill>
                  <a:schemeClr val="tx1"/>
                </a:solidFill>
              </a:rPr>
              <a:t>User Interaction</a:t>
            </a:r>
          </a:p>
          <a:p>
            <a:pPr algn="ctr"/>
            <a:r>
              <a:rPr lang="en-IN" sz="1000" dirty="0">
                <a:solidFill>
                  <a:schemeClr val="tx1"/>
                </a:solidFill>
              </a:rPr>
              <a:t>Receive voice commands (</a:t>
            </a:r>
            <a:r>
              <a:rPr lang="en-IN" sz="1000" dirty="0" err="1">
                <a:solidFill>
                  <a:schemeClr val="tx1"/>
                </a:solidFill>
              </a:rPr>
              <a:t>SpeechRecognition</a:t>
            </a:r>
            <a:r>
              <a:rPr lang="en-IN" sz="10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8735F33-7255-7B0E-3D07-8F73DE6BC2EA}"/>
              </a:ext>
            </a:extLst>
          </p:cNvPr>
          <p:cNvCxnSpPr>
            <a:cxnSpLocks/>
            <a:stCxn id="11" idx="2"/>
            <a:endCxn id="4" idx="0"/>
          </p:cNvCxnSpPr>
          <p:nvPr/>
        </p:nvCxnSpPr>
        <p:spPr>
          <a:xfrm>
            <a:off x="3737892" y="680479"/>
            <a:ext cx="5643" cy="215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2EDB446-1D5F-6275-C12A-738161C64B5E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>
            <a:off x="3743535" y="1368379"/>
            <a:ext cx="7497" cy="3015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C68C7BC-9804-0C1F-4FC2-A495001069B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3751032" y="2142415"/>
            <a:ext cx="342" cy="283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DB9DF99-8920-F701-6039-8B81C0BF176D}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>
            <a:off x="6828634" y="1368378"/>
            <a:ext cx="7497" cy="325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BD1B82C-4D06-B497-54E2-E9AD608A3232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>
          <a:xfrm flipH="1">
            <a:off x="6828634" y="2166420"/>
            <a:ext cx="7497" cy="259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76AA841-3DBA-9303-4546-3B99117051D8}"/>
              </a:ext>
            </a:extLst>
          </p:cNvPr>
          <p:cNvSpPr txBox="1"/>
          <p:nvPr/>
        </p:nvSpPr>
        <p:spPr>
          <a:xfrm>
            <a:off x="4140200" y="4340136"/>
            <a:ext cx="15984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latin typeface="+mn-lt"/>
              </a:rPr>
              <a:t>Fig1.1.Working of smart glass</a:t>
            </a:r>
            <a:endParaRPr lang="en-IN" sz="800" b="1" dirty="0">
              <a:latin typeface="+mn-l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006DBE-E71E-965B-54C3-835465C41827}"/>
              </a:ext>
            </a:extLst>
          </p:cNvPr>
          <p:cNvSpPr/>
          <p:nvPr/>
        </p:nvSpPr>
        <p:spPr>
          <a:xfrm>
            <a:off x="3549250" y="3223899"/>
            <a:ext cx="1728400" cy="4521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1344CE-6DEF-6650-A268-1A81FDF0F2D9}"/>
              </a:ext>
            </a:extLst>
          </p:cNvPr>
          <p:cNvSpPr/>
          <p:nvPr/>
        </p:nvSpPr>
        <p:spPr>
          <a:xfrm>
            <a:off x="5911176" y="4032250"/>
            <a:ext cx="1849907" cy="4670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631AEFB9-57A8-76DA-E0AE-5A54A65AB12B}"/>
              </a:ext>
            </a:extLst>
          </p:cNvPr>
          <p:cNvSpPr/>
          <p:nvPr/>
        </p:nvSpPr>
        <p:spPr>
          <a:xfrm>
            <a:off x="6333074" y="3151785"/>
            <a:ext cx="1006113" cy="617465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397A17-744F-DF1D-7F04-E18BFFDFE193}"/>
              </a:ext>
            </a:extLst>
          </p:cNvPr>
          <p:cNvSpPr txBox="1"/>
          <p:nvPr/>
        </p:nvSpPr>
        <p:spPr>
          <a:xfrm>
            <a:off x="6532742" y="3275851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Navigation/detection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917BBC7-0BF8-6823-9364-1A85EA9122BF}"/>
              </a:ext>
            </a:extLst>
          </p:cNvPr>
          <p:cNvCxnSpPr>
            <a:cxnSpLocks/>
            <a:stCxn id="13" idx="2"/>
            <a:endCxn id="18" idx="0"/>
          </p:cNvCxnSpPr>
          <p:nvPr/>
        </p:nvCxnSpPr>
        <p:spPr>
          <a:xfrm>
            <a:off x="6828634" y="2898144"/>
            <a:ext cx="7497" cy="253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5F6B816-552C-05FA-CF7C-9B3619E490F5}"/>
              </a:ext>
            </a:extLst>
          </p:cNvPr>
          <p:cNvCxnSpPr>
            <a:stCxn id="18" idx="2"/>
            <a:endCxn id="17" idx="0"/>
          </p:cNvCxnSpPr>
          <p:nvPr/>
        </p:nvCxnSpPr>
        <p:spPr>
          <a:xfrm flipH="1">
            <a:off x="6836130" y="3769250"/>
            <a:ext cx="1" cy="263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52D6C28-0398-3322-12DD-A2BF607C60EA}"/>
              </a:ext>
            </a:extLst>
          </p:cNvPr>
          <p:cNvSpPr txBox="1"/>
          <p:nvPr/>
        </p:nvSpPr>
        <p:spPr>
          <a:xfrm>
            <a:off x="3675353" y="3307421"/>
            <a:ext cx="1598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Uses Google Maps API for route guidance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153245-159A-2741-2979-C0574B2E463C}"/>
              </a:ext>
            </a:extLst>
          </p:cNvPr>
          <p:cNvSpPr txBox="1"/>
          <p:nvPr/>
        </p:nvSpPr>
        <p:spPr>
          <a:xfrm>
            <a:off x="6179783" y="4017850"/>
            <a:ext cx="146791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Converts detected objects into audio output using TTS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B23F51B-228B-9930-BF30-42452E75AA77}"/>
              </a:ext>
            </a:extLst>
          </p:cNvPr>
          <p:cNvCxnSpPr>
            <a:stCxn id="18" idx="1"/>
            <a:endCxn id="15" idx="3"/>
          </p:cNvCxnSpPr>
          <p:nvPr/>
        </p:nvCxnSpPr>
        <p:spPr>
          <a:xfrm flipH="1" flipV="1">
            <a:off x="5277650" y="3449986"/>
            <a:ext cx="1055424" cy="105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757D41D-7B53-EC89-12DF-3A26B3747A66}"/>
              </a:ext>
            </a:extLst>
          </p:cNvPr>
          <p:cNvSpPr txBox="1"/>
          <p:nvPr/>
        </p:nvSpPr>
        <p:spPr>
          <a:xfrm>
            <a:off x="5565777" y="3246193"/>
            <a:ext cx="7895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navigation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8B88FD5-BE79-7F08-C220-7ABACB2703A4}"/>
              </a:ext>
            </a:extLst>
          </p:cNvPr>
          <p:cNvSpPr txBox="1"/>
          <p:nvPr/>
        </p:nvSpPr>
        <p:spPr>
          <a:xfrm>
            <a:off x="6828633" y="3749372"/>
            <a:ext cx="83472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900" dirty="0"/>
              <a:t>detection</a:t>
            </a:r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641184D7-8DCF-5FBF-C253-997915112612}"/>
              </a:ext>
            </a:extLst>
          </p:cNvPr>
          <p:cNvCxnSpPr>
            <a:stCxn id="10" idx="2"/>
            <a:endCxn id="8" idx="0"/>
          </p:cNvCxnSpPr>
          <p:nvPr/>
        </p:nvCxnSpPr>
        <p:spPr>
          <a:xfrm rot="5400000" flipH="1" flipV="1">
            <a:off x="3944947" y="14457"/>
            <a:ext cx="2690114" cy="3077259"/>
          </a:xfrm>
          <a:prstGeom prst="bentConnector5">
            <a:avLst>
              <a:gd name="adj1" fmla="val -8498"/>
              <a:gd name="adj2" fmla="val 50122"/>
              <a:gd name="adj3" fmla="val 10556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0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FC2E2-B3B6-650F-15E6-E974AA9CF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291152"/>
            <a:ext cx="1904999" cy="569387"/>
          </a:xfrm>
        </p:spPr>
        <p:txBody>
          <a:bodyPr/>
          <a:lstStyle/>
          <a:p>
            <a:r>
              <a:rPr lang="en-IN" b="1" dirty="0"/>
              <a:t>BLOCK</a:t>
            </a:r>
            <a:br>
              <a:rPr lang="en-IN" b="1" dirty="0"/>
            </a:br>
            <a:r>
              <a:rPr lang="en-IN" b="1" dirty="0"/>
              <a:t>DIAGRAM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F9AF0F-E8D8-40B6-B34A-A05F4B2D0AD7}"/>
              </a:ext>
            </a:extLst>
          </p:cNvPr>
          <p:cNvSpPr txBox="1"/>
          <p:nvPr/>
        </p:nvSpPr>
        <p:spPr>
          <a:xfrm>
            <a:off x="3361114" y="4165001"/>
            <a:ext cx="167640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latin typeface="+mn-lt"/>
              </a:rPr>
              <a:t>Fig1.2 Block diagram</a:t>
            </a:r>
            <a:endParaRPr lang="en-IN" sz="900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E142BB-E655-9F3E-82A2-D2069B095DD0}"/>
              </a:ext>
            </a:extLst>
          </p:cNvPr>
          <p:cNvSpPr/>
          <p:nvPr/>
        </p:nvSpPr>
        <p:spPr>
          <a:xfrm>
            <a:off x="3208713" y="1409740"/>
            <a:ext cx="1828801" cy="27315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solidFill>
                  <a:schemeClr val="tx1"/>
                </a:solidFill>
              </a:rPr>
              <a:t>ESP32</a:t>
            </a:r>
          </a:p>
          <a:p>
            <a:pPr algn="ctr"/>
            <a:r>
              <a:rPr lang="en-IN" sz="1100" dirty="0">
                <a:solidFill>
                  <a:schemeClr val="tx1"/>
                </a:solidFill>
              </a:rPr>
              <a:t>(Image Capture &amp; </a:t>
            </a:r>
          </a:p>
          <a:p>
            <a:pPr algn="ctr"/>
            <a:r>
              <a:rPr lang="en-IN" sz="1100" dirty="0">
                <a:solidFill>
                  <a:schemeClr val="tx1"/>
                </a:solidFill>
              </a:rPr>
              <a:t>processing 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A5064B-F9D3-68D0-7D0B-324F4378AF2E}"/>
              </a:ext>
            </a:extLst>
          </p:cNvPr>
          <p:cNvSpPr/>
          <p:nvPr/>
        </p:nvSpPr>
        <p:spPr>
          <a:xfrm>
            <a:off x="6011028" y="2508806"/>
            <a:ext cx="1828800" cy="53340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b="1" dirty="0">
                <a:solidFill>
                  <a:schemeClr val="tx1"/>
                </a:solidFill>
              </a:rPr>
              <a:t>Mobile App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64B91B-EB6E-913D-DA62-9C19FF442955}"/>
              </a:ext>
            </a:extLst>
          </p:cNvPr>
          <p:cNvSpPr/>
          <p:nvPr/>
        </p:nvSpPr>
        <p:spPr>
          <a:xfrm>
            <a:off x="465513" y="2505148"/>
            <a:ext cx="1828800" cy="53340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b="1" dirty="0">
                <a:solidFill>
                  <a:schemeClr val="tx1"/>
                </a:solidFill>
              </a:rPr>
              <a:t>Li-on </a:t>
            </a:r>
            <a:r>
              <a:rPr lang="en-IN" sz="1200" b="1" dirty="0" err="1">
                <a:solidFill>
                  <a:schemeClr val="tx1"/>
                </a:solidFill>
              </a:rPr>
              <a:t>Battery+Charging</a:t>
            </a:r>
            <a:r>
              <a:rPr lang="en-IN" sz="1200" b="1" dirty="0">
                <a:solidFill>
                  <a:schemeClr val="tx1"/>
                </a:solidFill>
              </a:rPr>
              <a:t> </a:t>
            </a:r>
            <a:r>
              <a:rPr lang="en-IN" sz="1200" b="1" dirty="0" err="1">
                <a:solidFill>
                  <a:schemeClr val="tx1"/>
                </a:solidFill>
              </a:rPr>
              <a:t>module+Gps</a:t>
            </a:r>
            <a:r>
              <a:rPr lang="en-IN" sz="1200" b="1" dirty="0">
                <a:solidFill>
                  <a:schemeClr val="tx1"/>
                </a:solidFill>
              </a:rPr>
              <a:t> module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F810BA-B0E2-9E46-5C1E-0228DFA71F12}"/>
              </a:ext>
            </a:extLst>
          </p:cNvPr>
          <p:cNvSpPr txBox="1"/>
          <p:nvPr/>
        </p:nvSpPr>
        <p:spPr>
          <a:xfrm>
            <a:off x="5130800" y="2953589"/>
            <a:ext cx="45095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900" dirty="0"/>
              <a:t>Audio signal </a:t>
            </a:r>
          </a:p>
          <a:p>
            <a:r>
              <a:rPr lang="en-IN" sz="900" dirty="0"/>
              <a:t>transmission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71891F-C970-85B5-295E-E154C762F8CA}"/>
              </a:ext>
            </a:extLst>
          </p:cNvPr>
          <p:cNvSpPr txBox="1"/>
          <p:nvPr/>
        </p:nvSpPr>
        <p:spPr>
          <a:xfrm>
            <a:off x="2294313" y="2535915"/>
            <a:ext cx="537721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900" dirty="0"/>
              <a:t>Power supply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1357647-3971-E66A-BDA4-A6F812B4C1BD}"/>
              </a:ext>
            </a:extLst>
          </p:cNvPr>
          <p:cNvCxnSpPr>
            <a:stCxn id="8" idx="3"/>
            <a:endCxn id="4" idx="1"/>
          </p:cNvCxnSpPr>
          <p:nvPr/>
        </p:nvCxnSpPr>
        <p:spPr>
          <a:xfrm>
            <a:off x="2294313" y="2771848"/>
            <a:ext cx="914400" cy="3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D67DF4F-577B-2501-EE58-154F317D5D55}"/>
              </a:ext>
            </a:extLst>
          </p:cNvPr>
          <p:cNvCxnSpPr>
            <a:cxnSpLocks/>
          </p:cNvCxnSpPr>
          <p:nvPr/>
        </p:nvCxnSpPr>
        <p:spPr>
          <a:xfrm>
            <a:off x="5054600" y="2895600"/>
            <a:ext cx="97351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8C55A82-0F6D-B347-6132-1FDB69318512}"/>
              </a:ext>
            </a:extLst>
          </p:cNvPr>
          <p:cNvCxnSpPr>
            <a:cxnSpLocks/>
          </p:cNvCxnSpPr>
          <p:nvPr/>
        </p:nvCxnSpPr>
        <p:spPr>
          <a:xfrm flipH="1">
            <a:off x="5054600" y="2667000"/>
            <a:ext cx="914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359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2DD86-A927-610F-69F8-7F5583674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641" y="75180"/>
            <a:ext cx="5626735" cy="284693"/>
          </a:xfrm>
        </p:spPr>
        <p:txBody>
          <a:bodyPr/>
          <a:lstStyle/>
          <a:p>
            <a:r>
              <a:rPr lang="en-IN" b="1" dirty="0"/>
              <a:t>ARCHITECTURE DIAGRAM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C26945-490B-DE40-866C-B7ACCE6168CC}"/>
              </a:ext>
            </a:extLst>
          </p:cNvPr>
          <p:cNvSpPr txBox="1"/>
          <p:nvPr/>
        </p:nvSpPr>
        <p:spPr>
          <a:xfrm>
            <a:off x="2749296" y="4158762"/>
            <a:ext cx="40654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Fig 1.3 Architecture diagram</a:t>
            </a:r>
            <a:endParaRPr lang="en-IN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EEDEAE-55FC-A007-0D44-837F299DBAD1}"/>
              </a:ext>
            </a:extLst>
          </p:cNvPr>
          <p:cNvSpPr/>
          <p:nvPr/>
        </p:nvSpPr>
        <p:spPr>
          <a:xfrm>
            <a:off x="268437" y="742250"/>
            <a:ext cx="914400" cy="3766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000" dirty="0"/>
              <a:t>Voice input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B70E3B94-6602-8F3C-E168-3599FEFDA763}"/>
              </a:ext>
            </a:extLst>
          </p:cNvPr>
          <p:cNvSpPr/>
          <p:nvPr/>
        </p:nvSpPr>
        <p:spPr>
          <a:xfrm>
            <a:off x="1633780" y="625758"/>
            <a:ext cx="1143000" cy="609600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900" b="1" dirty="0"/>
              <a:t>Detect/</a:t>
            </a:r>
          </a:p>
          <a:p>
            <a:pPr algn="ctr"/>
            <a:r>
              <a:rPr lang="en-IN" sz="900" b="1" dirty="0"/>
              <a:t>navigation</a:t>
            </a:r>
          </a:p>
        </p:txBody>
      </p:sp>
      <p:sp>
        <p:nvSpPr>
          <p:cNvPr id="7" name="Flowchart: Decision 6">
            <a:extLst>
              <a:ext uri="{FF2B5EF4-FFF2-40B4-BE49-F238E27FC236}">
                <a16:creationId xmlns:a16="http://schemas.microsoft.com/office/drawing/2014/main" id="{D9A35FDA-B6B9-D7DC-0F9E-1FE32AE6BEA2}"/>
              </a:ext>
            </a:extLst>
          </p:cNvPr>
          <p:cNvSpPr/>
          <p:nvPr/>
        </p:nvSpPr>
        <p:spPr>
          <a:xfrm>
            <a:off x="3319179" y="636879"/>
            <a:ext cx="1157097" cy="609600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800" dirty="0"/>
              <a:t>Language Selection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620D0FD-6C64-69C2-E746-477F1C7BA0AE}"/>
              </a:ext>
            </a:extLst>
          </p:cNvPr>
          <p:cNvSpPr/>
          <p:nvPr/>
        </p:nvSpPr>
        <p:spPr>
          <a:xfrm>
            <a:off x="4815301" y="762001"/>
            <a:ext cx="914400" cy="3766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900" dirty="0"/>
              <a:t>Voice-input </a:t>
            </a:r>
          </a:p>
          <a:p>
            <a:pPr algn="ctr"/>
            <a:r>
              <a:rPr lang="en-IN" sz="900" dirty="0"/>
              <a:t>conversions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916E20-4D43-EE0D-DF71-ECFD85340C8A}"/>
              </a:ext>
            </a:extLst>
          </p:cNvPr>
          <p:cNvSpPr/>
          <p:nvPr/>
        </p:nvSpPr>
        <p:spPr>
          <a:xfrm>
            <a:off x="6776996" y="751947"/>
            <a:ext cx="914400" cy="3866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900" dirty="0"/>
              <a:t>Image capture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B85A2-B9AA-E3F4-E818-C8597D4E806F}"/>
              </a:ext>
            </a:extLst>
          </p:cNvPr>
          <p:cNvSpPr/>
          <p:nvPr/>
        </p:nvSpPr>
        <p:spPr>
          <a:xfrm>
            <a:off x="6776996" y="1459821"/>
            <a:ext cx="914400" cy="3866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900" dirty="0"/>
              <a:t>Pre-processing</a:t>
            </a:r>
          </a:p>
          <a:p>
            <a:pPr algn="ctr"/>
            <a:r>
              <a:rPr lang="en-IN" sz="900" dirty="0"/>
              <a:t>(OpenCV)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F20D1D3-9320-8320-FAD8-61F6CCA6293C}"/>
              </a:ext>
            </a:extLst>
          </p:cNvPr>
          <p:cNvSpPr/>
          <p:nvPr/>
        </p:nvSpPr>
        <p:spPr>
          <a:xfrm>
            <a:off x="6776996" y="2167901"/>
            <a:ext cx="914400" cy="3866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9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410DD3-7712-58FB-E0C3-D58DA22AE521}"/>
              </a:ext>
            </a:extLst>
          </p:cNvPr>
          <p:cNvSpPr/>
          <p:nvPr/>
        </p:nvSpPr>
        <p:spPr>
          <a:xfrm>
            <a:off x="4815301" y="2901354"/>
            <a:ext cx="914400" cy="3866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800" dirty="0"/>
              <a:t>Text-to-speech(TTs) Conversion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9271415-D0BD-6470-C7BC-9B79664C9486}"/>
              </a:ext>
            </a:extLst>
          </p:cNvPr>
          <p:cNvSpPr/>
          <p:nvPr/>
        </p:nvSpPr>
        <p:spPr>
          <a:xfrm>
            <a:off x="4815301" y="3669256"/>
            <a:ext cx="914400" cy="3866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800" dirty="0"/>
              <a:t>Multilingual Text</a:t>
            </a:r>
          </a:p>
        </p:txBody>
      </p:sp>
      <p:sp>
        <p:nvSpPr>
          <p:cNvPr id="21" name="Flowchart: Decision 20">
            <a:extLst>
              <a:ext uri="{FF2B5EF4-FFF2-40B4-BE49-F238E27FC236}">
                <a16:creationId xmlns:a16="http://schemas.microsoft.com/office/drawing/2014/main" id="{A257E72A-7EA7-26E9-4DEC-FFE500758821}"/>
              </a:ext>
            </a:extLst>
          </p:cNvPr>
          <p:cNvSpPr/>
          <p:nvPr/>
        </p:nvSpPr>
        <p:spPr>
          <a:xfrm>
            <a:off x="1655889" y="1770517"/>
            <a:ext cx="1143000" cy="577837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9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8A5088-AB29-31BE-0C57-C408A1F62911}"/>
              </a:ext>
            </a:extLst>
          </p:cNvPr>
          <p:cNvSpPr txBox="1"/>
          <p:nvPr/>
        </p:nvSpPr>
        <p:spPr>
          <a:xfrm>
            <a:off x="1864594" y="1874769"/>
            <a:ext cx="81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Emergency/navigate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60F66E-633A-2C47-FAFF-2C57E83CD6E4}"/>
              </a:ext>
            </a:extLst>
          </p:cNvPr>
          <p:cNvSpPr/>
          <p:nvPr/>
        </p:nvSpPr>
        <p:spPr>
          <a:xfrm>
            <a:off x="274586" y="1844458"/>
            <a:ext cx="914400" cy="3766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4748257-357D-3A69-5159-0CD2C654BE15}"/>
              </a:ext>
            </a:extLst>
          </p:cNvPr>
          <p:cNvSpPr/>
          <p:nvPr/>
        </p:nvSpPr>
        <p:spPr>
          <a:xfrm>
            <a:off x="1716722" y="2813080"/>
            <a:ext cx="1021334" cy="3766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0F0FDC-9569-D149-D3A9-1587CE087B8C}"/>
              </a:ext>
            </a:extLst>
          </p:cNvPr>
          <p:cNvSpPr txBox="1"/>
          <p:nvPr/>
        </p:nvSpPr>
        <p:spPr>
          <a:xfrm>
            <a:off x="6813356" y="2207085"/>
            <a:ext cx="12308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dirty="0"/>
              <a:t>Object detection</a:t>
            </a:r>
          </a:p>
          <a:p>
            <a:r>
              <a:rPr lang="en-IN" sz="800" dirty="0"/>
              <a:t>(YOLOV5)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AE81D2-9700-479C-F362-FAAF2B62B7B0}"/>
              </a:ext>
            </a:extLst>
          </p:cNvPr>
          <p:cNvSpPr txBox="1"/>
          <p:nvPr/>
        </p:nvSpPr>
        <p:spPr>
          <a:xfrm>
            <a:off x="1716723" y="2848837"/>
            <a:ext cx="1143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dirty="0"/>
              <a:t>Navigation through google map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1273D71-5E1D-526D-D05A-7723DC967EF2}"/>
              </a:ext>
            </a:extLst>
          </p:cNvPr>
          <p:cNvSpPr txBox="1"/>
          <p:nvPr/>
        </p:nvSpPr>
        <p:spPr>
          <a:xfrm>
            <a:off x="320656" y="1848101"/>
            <a:ext cx="1230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Emergency </a:t>
            </a:r>
          </a:p>
          <a:p>
            <a:r>
              <a:rPr lang="en-IN" sz="900" dirty="0"/>
              <a:t>audio call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3767E1F-FB9B-9710-B7AF-CA5B9D0AB3AD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1182838" y="930559"/>
            <a:ext cx="4509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55CB3E6-C7A8-EEA9-0993-51978E18664F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776780" y="930559"/>
            <a:ext cx="542398" cy="11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1BF7D81-FB7E-EA5C-598B-048D9E71E0B0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205280" y="1235358"/>
            <a:ext cx="9500" cy="546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7C96674-9A47-42CA-D20B-DC9828E6D2F4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4476276" y="941680"/>
            <a:ext cx="339026" cy="8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20D6A9B-6A51-927D-8B16-0E69BBDA63E8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7234196" y="1138620"/>
            <a:ext cx="0" cy="321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7B58442-3AF9-3E3A-0337-ECB14E0BBCE8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>
            <a:off x="2227389" y="2348354"/>
            <a:ext cx="0" cy="464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2467AE5-C2EF-0C83-E2C5-37BB49A84E28}"/>
              </a:ext>
            </a:extLst>
          </p:cNvPr>
          <p:cNvCxnSpPr>
            <a:cxnSpLocks/>
          </p:cNvCxnSpPr>
          <p:nvPr/>
        </p:nvCxnSpPr>
        <p:spPr>
          <a:xfrm>
            <a:off x="7221972" y="1844251"/>
            <a:ext cx="10161" cy="323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9477091-006B-2EE6-B54B-962379709E7F}"/>
              </a:ext>
            </a:extLst>
          </p:cNvPr>
          <p:cNvCxnSpPr>
            <a:cxnSpLocks/>
          </p:cNvCxnSpPr>
          <p:nvPr/>
        </p:nvCxnSpPr>
        <p:spPr>
          <a:xfrm flipH="1">
            <a:off x="5729702" y="2376361"/>
            <a:ext cx="10012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F4164AC-E0F8-7C3C-FF71-90E162CAB3D1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>
            <a:off x="5272501" y="3288026"/>
            <a:ext cx="0" cy="381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61378A24-5406-018C-36F4-D1CB628C2B2C}"/>
              </a:ext>
            </a:extLst>
          </p:cNvPr>
          <p:cNvSpPr txBox="1"/>
          <p:nvPr/>
        </p:nvSpPr>
        <p:spPr>
          <a:xfrm>
            <a:off x="2772760" y="755669"/>
            <a:ext cx="5143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detect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EED7F6B-94FB-A31D-791A-0D8C737D6C4C}"/>
              </a:ext>
            </a:extLst>
          </p:cNvPr>
          <p:cNvSpPr txBox="1"/>
          <p:nvPr/>
        </p:nvSpPr>
        <p:spPr>
          <a:xfrm>
            <a:off x="2173804" y="1387521"/>
            <a:ext cx="7416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navigation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4E22B79-F497-A49A-590F-BA251374A23C}"/>
              </a:ext>
            </a:extLst>
          </p:cNvPr>
          <p:cNvSpPr txBox="1"/>
          <p:nvPr/>
        </p:nvSpPr>
        <p:spPr>
          <a:xfrm>
            <a:off x="1135235" y="1783965"/>
            <a:ext cx="914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emergency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B107283-D8E8-7814-6CB0-274B124C7D2F}"/>
              </a:ext>
            </a:extLst>
          </p:cNvPr>
          <p:cNvSpPr txBox="1"/>
          <p:nvPr/>
        </p:nvSpPr>
        <p:spPr>
          <a:xfrm>
            <a:off x="2177322" y="2439157"/>
            <a:ext cx="9801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navigate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575C7C-0DD4-8FA1-E65B-DAB2EEED403D}"/>
              </a:ext>
            </a:extLst>
          </p:cNvPr>
          <p:cNvSpPr/>
          <p:nvPr/>
        </p:nvSpPr>
        <p:spPr>
          <a:xfrm>
            <a:off x="4817476" y="2205849"/>
            <a:ext cx="914400" cy="348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800" dirty="0"/>
              <a:t>Firebase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1EF225-6110-8D85-7C7B-E51E34822C98}"/>
              </a:ext>
            </a:extLst>
          </p:cNvPr>
          <p:cNvSpPr/>
          <p:nvPr/>
        </p:nvSpPr>
        <p:spPr>
          <a:xfrm>
            <a:off x="4815301" y="1478139"/>
            <a:ext cx="914400" cy="3866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800" dirty="0"/>
              <a:t>Speech-to-text</a:t>
            </a:r>
            <a:br>
              <a:rPr lang="en-IN" sz="800" dirty="0"/>
            </a:br>
            <a:r>
              <a:rPr lang="en-IN" sz="800" dirty="0"/>
              <a:t>(STT)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B1A407DC-D544-59E8-A43B-58F421711DB3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1185051" y="2059436"/>
            <a:ext cx="470839" cy="6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7B518997-B730-052B-4A2E-BCA7DA204EAC}"/>
              </a:ext>
            </a:extLst>
          </p:cNvPr>
          <p:cNvCxnSpPr/>
          <p:nvPr/>
        </p:nvCxnSpPr>
        <p:spPr>
          <a:xfrm>
            <a:off x="5272501" y="1129250"/>
            <a:ext cx="0" cy="342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A3B821F-1864-E8C7-6A19-086179441153}"/>
              </a:ext>
            </a:extLst>
          </p:cNvPr>
          <p:cNvCxnSpPr/>
          <p:nvPr/>
        </p:nvCxnSpPr>
        <p:spPr>
          <a:xfrm>
            <a:off x="5272501" y="1864811"/>
            <a:ext cx="0" cy="342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4CE6CC39-CDBF-8C52-72F6-BFFE3F1623E4}"/>
              </a:ext>
            </a:extLst>
          </p:cNvPr>
          <p:cNvCxnSpPr/>
          <p:nvPr/>
        </p:nvCxnSpPr>
        <p:spPr>
          <a:xfrm>
            <a:off x="5272501" y="2554573"/>
            <a:ext cx="0" cy="342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9CED2016-2AD3-4583-19AC-5407682571F0}"/>
              </a:ext>
            </a:extLst>
          </p:cNvPr>
          <p:cNvCxnSpPr>
            <a:cxnSpLocks/>
          </p:cNvCxnSpPr>
          <p:nvPr/>
        </p:nvCxnSpPr>
        <p:spPr>
          <a:xfrm>
            <a:off x="5729702" y="3859852"/>
            <a:ext cx="1083655" cy="2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Rectangle 109">
            <a:extLst>
              <a:ext uri="{FF2B5EF4-FFF2-40B4-BE49-F238E27FC236}">
                <a16:creationId xmlns:a16="http://schemas.microsoft.com/office/drawing/2014/main" id="{286F6DFB-9F74-1CCF-B0D9-852B50FE06EE}"/>
              </a:ext>
            </a:extLst>
          </p:cNvPr>
          <p:cNvSpPr/>
          <p:nvPr/>
        </p:nvSpPr>
        <p:spPr>
          <a:xfrm>
            <a:off x="6831855" y="3666515"/>
            <a:ext cx="914400" cy="3866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900" dirty="0"/>
              <a:t>Audio Output</a:t>
            </a:r>
          </a:p>
        </p:txBody>
      </p:sp>
    </p:spTree>
    <p:extLst>
      <p:ext uri="{BB962C8B-B14F-4D97-AF65-F5344CB8AC3E}">
        <p14:creationId xmlns:p14="http://schemas.microsoft.com/office/powerpoint/2010/main" val="726464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2797D2C-2484-498B-B41B-87E2982C65E6}"/>
              </a:ext>
            </a:extLst>
          </p:cNvPr>
          <p:cNvSpPr txBox="1"/>
          <p:nvPr/>
        </p:nvSpPr>
        <p:spPr>
          <a:xfrm>
            <a:off x="-683621" y="-27521"/>
            <a:ext cx="40632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i="0" dirty="0">
                <a:solidFill>
                  <a:srgbClr val="000000"/>
                </a:solidFill>
                <a:effectLst/>
                <a:latin typeface="var(--ff-lato)"/>
              </a:rPr>
              <a:t>INTERACTION DIAGRAM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12247B-261E-4A39-8BED-6284F9CA1EE7}"/>
              </a:ext>
            </a:extLst>
          </p:cNvPr>
          <p:cNvSpPr txBox="1"/>
          <p:nvPr/>
        </p:nvSpPr>
        <p:spPr>
          <a:xfrm>
            <a:off x="3288394" y="4331311"/>
            <a:ext cx="450905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latin typeface="+mn-lt"/>
              </a:rPr>
              <a:t>Fig1.4 Interaction diagram</a:t>
            </a:r>
            <a:endParaRPr lang="en-IN" sz="800" dirty="0">
              <a:latin typeface="+mn-lt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83A57729-832E-692F-1329-BF5ACD0B9584}"/>
              </a:ext>
            </a:extLst>
          </p:cNvPr>
          <p:cNvGrpSpPr/>
          <p:nvPr/>
        </p:nvGrpSpPr>
        <p:grpSpPr>
          <a:xfrm>
            <a:off x="330200" y="471348"/>
            <a:ext cx="7296811" cy="3629303"/>
            <a:chOff x="66974" y="509050"/>
            <a:chExt cx="7296811" cy="3629303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BD9D1AD-30B9-5213-81CB-93A08359B489}"/>
                </a:ext>
              </a:extLst>
            </p:cNvPr>
            <p:cNvSpPr txBox="1"/>
            <p:nvPr/>
          </p:nvSpPr>
          <p:spPr>
            <a:xfrm>
              <a:off x="595882" y="3907521"/>
              <a:ext cx="118701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900" dirty="0">
                  <a:latin typeface="+mn-lt"/>
                </a:rPr>
                <a:t>Switch off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A2AA035-7CA6-277B-3287-875A020068DD}"/>
                </a:ext>
              </a:extLst>
            </p:cNvPr>
            <p:cNvSpPr/>
            <p:nvPr/>
          </p:nvSpPr>
          <p:spPr>
            <a:xfrm>
              <a:off x="2642787" y="534109"/>
              <a:ext cx="896713" cy="27813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sz="1000" dirty="0"/>
                <a:t>ML Model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5BE9EC9-C946-750D-09C5-561A4D9387C3}"/>
                </a:ext>
              </a:extLst>
            </p:cNvPr>
            <p:cNvSpPr/>
            <p:nvPr/>
          </p:nvSpPr>
          <p:spPr>
            <a:xfrm>
              <a:off x="1407955" y="534109"/>
              <a:ext cx="896713" cy="27813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sz="1000" dirty="0"/>
                <a:t>ESP32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272208F-2EF4-9FB8-1AAF-38215262A96C}"/>
                </a:ext>
              </a:extLst>
            </p:cNvPr>
            <p:cNvSpPr/>
            <p:nvPr/>
          </p:nvSpPr>
          <p:spPr>
            <a:xfrm>
              <a:off x="66974" y="534109"/>
              <a:ext cx="896713" cy="27813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sz="900" dirty="0">
                  <a:solidFill>
                    <a:schemeClr val="tx1"/>
                  </a:solidFill>
                </a:rPr>
                <a:t>User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E591148-06EB-9F34-59FA-2526803CBB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12940" y="799916"/>
              <a:ext cx="19555" cy="3187272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712284E-7373-920E-6E4C-7913EEE322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3421" y="787847"/>
              <a:ext cx="19555" cy="3187272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5C50AEC-79FA-FDA6-CF16-374B6C9BAB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4883" y="787847"/>
              <a:ext cx="19555" cy="3187272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DCEC17C5-C429-EB18-5D81-36968A80E997}"/>
                </a:ext>
              </a:extLst>
            </p:cNvPr>
            <p:cNvCxnSpPr>
              <a:cxnSpLocks/>
            </p:cNvCxnSpPr>
            <p:nvPr/>
          </p:nvCxnSpPr>
          <p:spPr>
            <a:xfrm>
              <a:off x="404660" y="990600"/>
              <a:ext cx="12049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2D2F0CC-F30B-E781-6EEB-DCB3A5077E4C}"/>
                </a:ext>
              </a:extLst>
            </p:cNvPr>
            <p:cNvSpPr/>
            <p:nvPr/>
          </p:nvSpPr>
          <p:spPr>
            <a:xfrm>
              <a:off x="1647895" y="965199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5F2E5F7-B6BF-C344-A892-1881038224D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199" y="1405500"/>
              <a:ext cx="11530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EBB943A-DCB5-0F6F-E52A-DA64547A2A36}"/>
                </a:ext>
              </a:extLst>
            </p:cNvPr>
            <p:cNvSpPr/>
            <p:nvPr/>
          </p:nvSpPr>
          <p:spPr>
            <a:xfrm>
              <a:off x="2915535" y="1361769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4" name="Diamond 43">
              <a:extLst>
                <a:ext uri="{FF2B5EF4-FFF2-40B4-BE49-F238E27FC236}">
                  <a16:creationId xmlns:a16="http://schemas.microsoft.com/office/drawing/2014/main" id="{A6063C3E-41A7-21C9-A6A9-427CE7C24691}"/>
                </a:ext>
              </a:extLst>
            </p:cNvPr>
            <p:cNvSpPr/>
            <p:nvPr/>
          </p:nvSpPr>
          <p:spPr>
            <a:xfrm>
              <a:off x="2543675" y="1486597"/>
              <a:ext cx="967914" cy="600197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900" b="1" dirty="0"/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30F9B0B6-A3F5-02E9-71E6-ECC87AD53F3C}"/>
                </a:ext>
              </a:extLst>
            </p:cNvPr>
            <p:cNvCxnSpPr>
              <a:cxnSpLocks/>
              <a:stCxn id="44" idx="2"/>
            </p:cNvCxnSpPr>
            <p:nvPr/>
          </p:nvCxnSpPr>
          <p:spPr>
            <a:xfrm flipH="1">
              <a:off x="1808113" y="2086794"/>
              <a:ext cx="12195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4B84231-3E79-9746-9FD3-2BBAECD0BE54}"/>
                </a:ext>
              </a:extLst>
            </p:cNvPr>
            <p:cNvSpPr/>
            <p:nvPr/>
          </p:nvSpPr>
          <p:spPr>
            <a:xfrm>
              <a:off x="1587350" y="2033236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12689A3D-2FA7-E241-2695-A62E669710D1}"/>
                </a:ext>
              </a:extLst>
            </p:cNvPr>
            <p:cNvCxnSpPr>
              <a:cxnSpLocks/>
            </p:cNvCxnSpPr>
            <p:nvPr/>
          </p:nvCxnSpPr>
          <p:spPr>
            <a:xfrm>
              <a:off x="3523968" y="1786696"/>
              <a:ext cx="92957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53545653-5BA3-9F94-FCD6-B6DED404C884}"/>
                </a:ext>
              </a:extLst>
            </p:cNvPr>
            <p:cNvCxnSpPr>
              <a:cxnSpLocks/>
            </p:cNvCxnSpPr>
            <p:nvPr/>
          </p:nvCxnSpPr>
          <p:spPr>
            <a:xfrm>
              <a:off x="436918" y="3894762"/>
              <a:ext cx="1206915" cy="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A1104553-9372-E946-5575-CCB2A4B5E764}"/>
                </a:ext>
              </a:extLst>
            </p:cNvPr>
            <p:cNvCxnSpPr>
              <a:cxnSpLocks/>
              <a:endCxn id="62" idx="1"/>
            </p:cNvCxnSpPr>
            <p:nvPr/>
          </p:nvCxnSpPr>
          <p:spPr>
            <a:xfrm>
              <a:off x="414438" y="3437416"/>
              <a:ext cx="54899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55C715A-AA40-723D-84C2-40E353324EAA}"/>
                </a:ext>
              </a:extLst>
            </p:cNvPr>
            <p:cNvSpPr/>
            <p:nvPr/>
          </p:nvSpPr>
          <p:spPr>
            <a:xfrm>
              <a:off x="280457" y="3856700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DC284CE-7413-507F-FC0F-E9030FB1FCDE}"/>
                </a:ext>
              </a:extLst>
            </p:cNvPr>
            <p:cNvSpPr txBox="1"/>
            <p:nvPr/>
          </p:nvSpPr>
          <p:spPr>
            <a:xfrm>
              <a:off x="781471" y="927562"/>
              <a:ext cx="947917" cy="210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900" dirty="0">
                  <a:latin typeface="+mn-lt"/>
                </a:rPr>
                <a:t>Switch on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EE9FBEEC-A10F-2D62-CC31-94CE58A2E08A}"/>
                </a:ext>
              </a:extLst>
            </p:cNvPr>
            <p:cNvSpPr txBox="1"/>
            <p:nvPr/>
          </p:nvSpPr>
          <p:spPr>
            <a:xfrm>
              <a:off x="1978310" y="1412898"/>
              <a:ext cx="100385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900" dirty="0">
                  <a:latin typeface="+mn-lt"/>
                </a:rPr>
                <a:t>Process image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14AFF01-3645-A895-EC30-1C90F784BC65}"/>
                </a:ext>
              </a:extLst>
            </p:cNvPr>
            <p:cNvSpPr txBox="1"/>
            <p:nvPr/>
          </p:nvSpPr>
          <p:spPr>
            <a:xfrm>
              <a:off x="1714634" y="1882860"/>
              <a:ext cx="1435160" cy="210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900" dirty="0">
                  <a:latin typeface="+mn-lt"/>
                </a:rPr>
                <a:t>Try </a:t>
              </a:r>
              <a:r>
                <a:rPr lang="en-IN" sz="900" dirty="0" err="1">
                  <a:latin typeface="+mn-lt"/>
                </a:rPr>
                <a:t>again,capture</a:t>
              </a:r>
              <a:r>
                <a:rPr lang="en-IN" sz="900" dirty="0">
                  <a:latin typeface="+mn-lt"/>
                </a:rPr>
                <a:t> image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A22679F-E56E-2FFC-A935-2E626475A7F3}"/>
                </a:ext>
              </a:extLst>
            </p:cNvPr>
            <p:cNvSpPr txBox="1"/>
            <p:nvPr/>
          </p:nvSpPr>
          <p:spPr>
            <a:xfrm>
              <a:off x="2209231" y="2060872"/>
              <a:ext cx="647913" cy="210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900" dirty="0">
                  <a:latin typeface="+mn-lt"/>
                </a:rPr>
                <a:t>No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B6B110B8-E079-0596-C0A1-F2E840119449}"/>
                </a:ext>
              </a:extLst>
            </p:cNvPr>
            <p:cNvSpPr txBox="1"/>
            <p:nvPr/>
          </p:nvSpPr>
          <p:spPr>
            <a:xfrm>
              <a:off x="2708666" y="1624808"/>
              <a:ext cx="686588" cy="3370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900" b="1" dirty="0">
                  <a:latin typeface="+mn-lt"/>
                </a:rPr>
                <a:t>If object is detected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F18B4EF5-E13E-0915-7CFF-CD1E6FA19D9B}"/>
                </a:ext>
              </a:extLst>
            </p:cNvPr>
            <p:cNvSpPr txBox="1"/>
            <p:nvPr/>
          </p:nvSpPr>
          <p:spPr>
            <a:xfrm>
              <a:off x="3581785" y="1796936"/>
              <a:ext cx="1004189" cy="210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900" dirty="0">
                  <a:latin typeface="+mn-lt"/>
                </a:rPr>
                <a:t>Detected objects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F2F9A7E-B69B-D7CC-F679-59237CC0F2F4}"/>
                </a:ext>
              </a:extLst>
            </p:cNvPr>
            <p:cNvSpPr txBox="1"/>
            <p:nvPr/>
          </p:nvSpPr>
          <p:spPr>
            <a:xfrm>
              <a:off x="3657457" y="1554227"/>
              <a:ext cx="419293" cy="210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900" dirty="0">
                  <a:latin typeface="+mn-lt"/>
                </a:rPr>
                <a:t>Yes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17C1C01-F2D9-F60E-9A69-98CB78C8FA9A}"/>
                </a:ext>
              </a:extLst>
            </p:cNvPr>
            <p:cNvSpPr txBox="1"/>
            <p:nvPr/>
          </p:nvSpPr>
          <p:spPr>
            <a:xfrm>
              <a:off x="3619270" y="1913564"/>
              <a:ext cx="954879" cy="210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900" dirty="0">
                  <a:latin typeface="+mn-lt"/>
                </a:rPr>
                <a:t>Store in firebase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E37F085F-3488-B380-C1D5-A4AD5D3FA876}"/>
                </a:ext>
              </a:extLst>
            </p:cNvPr>
            <p:cNvSpPr txBox="1"/>
            <p:nvPr/>
          </p:nvSpPr>
          <p:spPr>
            <a:xfrm>
              <a:off x="869194" y="3249942"/>
              <a:ext cx="89842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900" dirty="0">
                  <a:latin typeface="+mn-lt"/>
                </a:rPr>
                <a:t>Stop Process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F24C1178-A74B-25A0-805E-8A9D74D3C898}"/>
                </a:ext>
              </a:extLst>
            </p:cNvPr>
            <p:cNvCxnSpPr>
              <a:cxnSpLocks/>
              <a:stCxn id="24" idx="1"/>
              <a:endCxn id="38" idx="3"/>
            </p:cNvCxnSpPr>
            <p:nvPr/>
          </p:nvCxnSpPr>
          <p:spPr>
            <a:xfrm flipH="1">
              <a:off x="518669" y="2378401"/>
              <a:ext cx="4980166" cy="276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5081688-7A7F-4F53-5B07-8AF0F92FEE05}"/>
                </a:ext>
              </a:extLst>
            </p:cNvPr>
            <p:cNvSpPr/>
            <p:nvPr/>
          </p:nvSpPr>
          <p:spPr>
            <a:xfrm>
              <a:off x="338399" y="2362282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3EFCB31B-EA09-D8DC-BD74-6253CC0706BA}"/>
                </a:ext>
              </a:extLst>
            </p:cNvPr>
            <p:cNvCxnSpPr>
              <a:cxnSpLocks/>
            </p:cNvCxnSpPr>
            <p:nvPr/>
          </p:nvCxnSpPr>
          <p:spPr>
            <a:xfrm>
              <a:off x="397932" y="1219200"/>
              <a:ext cx="551874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904F1A1-793B-EF10-DDA4-184EBAEF8F98}"/>
                </a:ext>
              </a:extLst>
            </p:cNvPr>
            <p:cNvSpPr txBox="1"/>
            <p:nvPr/>
          </p:nvSpPr>
          <p:spPr>
            <a:xfrm>
              <a:off x="595882" y="1208698"/>
              <a:ext cx="4407538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900" dirty="0">
                  <a:latin typeface="+mn-lt"/>
                </a:rPr>
                <a:t>Start the process</a:t>
              </a:r>
            </a:p>
          </p:txBody>
        </p: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166CFC3D-23C7-60A1-D618-1FF0825803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6400" y="2636692"/>
              <a:ext cx="4047139" cy="219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CD6056F-D290-3B1E-5D6B-991F3837E011}"/>
                </a:ext>
              </a:extLst>
            </p:cNvPr>
            <p:cNvSpPr/>
            <p:nvPr/>
          </p:nvSpPr>
          <p:spPr>
            <a:xfrm>
              <a:off x="4096060" y="531755"/>
              <a:ext cx="888211" cy="28799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sz="1000" dirty="0"/>
                <a:t>Firebase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DFC5FB7-E05F-D6B5-6278-AA2C3CC994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4355" y="825393"/>
              <a:ext cx="19555" cy="3187272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F7B99B79-02E7-884B-5CEA-C4B5E69DCEBE}"/>
                </a:ext>
              </a:extLst>
            </p:cNvPr>
            <p:cNvSpPr/>
            <p:nvPr/>
          </p:nvSpPr>
          <p:spPr>
            <a:xfrm>
              <a:off x="4433600" y="1741379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176A7DB-ADF9-70F1-D121-F23CA7AB2EFA}"/>
                </a:ext>
              </a:extLst>
            </p:cNvPr>
            <p:cNvSpPr txBox="1"/>
            <p:nvPr/>
          </p:nvSpPr>
          <p:spPr>
            <a:xfrm>
              <a:off x="4830385" y="2131450"/>
              <a:ext cx="95487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900" dirty="0">
                  <a:latin typeface="+mn-lt"/>
                </a:rPr>
                <a:t>Detection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BE55AF56-1541-EAD8-3697-DCCC553315B0}"/>
                </a:ext>
              </a:extLst>
            </p:cNvPr>
            <p:cNvCxnSpPr>
              <a:cxnSpLocks/>
              <a:endCxn id="72" idx="1"/>
            </p:cNvCxnSpPr>
            <p:nvPr/>
          </p:nvCxnSpPr>
          <p:spPr>
            <a:xfrm>
              <a:off x="4521572" y="2838736"/>
              <a:ext cx="1318104" cy="26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9518C14-972D-3AF9-1588-535BAD441D44}"/>
                </a:ext>
              </a:extLst>
            </p:cNvPr>
            <p:cNvSpPr/>
            <p:nvPr/>
          </p:nvSpPr>
          <p:spPr>
            <a:xfrm>
              <a:off x="5390946" y="515467"/>
              <a:ext cx="888211" cy="28799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sz="1000" dirty="0"/>
                <a:t>Mobile App</a:t>
              </a: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02C8966-4D1B-D633-2BE9-AF651818BE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63237" y="784717"/>
              <a:ext cx="19555" cy="3187272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A03F5F0A-BFA8-6789-112E-DCDC73D38BE1}"/>
                </a:ext>
              </a:extLst>
            </p:cNvPr>
            <p:cNvSpPr/>
            <p:nvPr/>
          </p:nvSpPr>
          <p:spPr>
            <a:xfrm>
              <a:off x="5904388" y="3393685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Diamond 23">
              <a:extLst>
                <a:ext uri="{FF2B5EF4-FFF2-40B4-BE49-F238E27FC236}">
                  <a16:creationId xmlns:a16="http://schemas.microsoft.com/office/drawing/2014/main" id="{564C162E-9BC5-E42D-E3EC-F4FFC74798CE}"/>
                </a:ext>
              </a:extLst>
            </p:cNvPr>
            <p:cNvSpPr/>
            <p:nvPr/>
          </p:nvSpPr>
          <p:spPr>
            <a:xfrm>
              <a:off x="5498835" y="2078302"/>
              <a:ext cx="967914" cy="600197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900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98A65DD-0D9F-E674-8BD4-C14F998D0FA9}"/>
                </a:ext>
              </a:extLst>
            </p:cNvPr>
            <p:cNvSpPr txBox="1"/>
            <p:nvPr/>
          </p:nvSpPr>
          <p:spPr>
            <a:xfrm>
              <a:off x="5571864" y="2201366"/>
              <a:ext cx="803513" cy="435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800" b="1" dirty="0"/>
                <a:t>Navigation/</a:t>
              </a:r>
            </a:p>
            <a:p>
              <a:pPr algn="ctr"/>
              <a:r>
                <a:rPr lang="en-IN" sz="800" b="1" dirty="0"/>
                <a:t>detection</a:t>
              </a:r>
            </a:p>
            <a:p>
              <a:endParaRPr lang="en-IN" sz="9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46374DA-F171-EC77-380D-0C9AB5FF16C6}"/>
                </a:ext>
              </a:extLst>
            </p:cNvPr>
            <p:cNvSpPr/>
            <p:nvPr/>
          </p:nvSpPr>
          <p:spPr>
            <a:xfrm>
              <a:off x="6475574" y="509050"/>
              <a:ext cx="888211" cy="28799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sz="1000" dirty="0"/>
                <a:t>Maps/</a:t>
              </a:r>
            </a:p>
            <a:p>
              <a:pPr algn="ctr"/>
              <a:r>
                <a:rPr lang="en-IN" sz="1000" dirty="0"/>
                <a:t>Emergency</a:t>
              </a:r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0BBAB0F-0783-78D0-C932-1FB42B0940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24742" y="825393"/>
              <a:ext cx="19555" cy="3187272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9B31DF6-9F61-BA3B-BC31-B2266784DFEE}"/>
                </a:ext>
              </a:extLst>
            </p:cNvPr>
            <p:cNvSpPr/>
            <p:nvPr/>
          </p:nvSpPr>
          <p:spPr>
            <a:xfrm>
              <a:off x="5839676" y="2797608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05D2D69E-4203-A0BB-5701-DB3ADB044760}"/>
                </a:ext>
              </a:extLst>
            </p:cNvPr>
            <p:cNvCxnSpPr>
              <a:cxnSpLocks/>
              <a:stCxn id="24" idx="3"/>
              <a:endCxn id="82" idx="1"/>
            </p:cNvCxnSpPr>
            <p:nvPr/>
          </p:nvCxnSpPr>
          <p:spPr>
            <a:xfrm flipV="1">
              <a:off x="6466749" y="2371677"/>
              <a:ext cx="408290" cy="67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4393E01-1AA3-79EA-4FA6-14594D97B18F}"/>
                </a:ext>
              </a:extLst>
            </p:cNvPr>
            <p:cNvSpPr/>
            <p:nvPr/>
          </p:nvSpPr>
          <p:spPr>
            <a:xfrm>
              <a:off x="6875039" y="2327946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D2A7623B-D582-9381-EC7D-CAC2013E906A}"/>
                </a:ext>
              </a:extLst>
            </p:cNvPr>
            <p:cNvSpPr txBox="1"/>
            <p:nvPr/>
          </p:nvSpPr>
          <p:spPr>
            <a:xfrm>
              <a:off x="6261948" y="2451016"/>
              <a:ext cx="803513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900" dirty="0">
                  <a:latin typeface="+mn-lt"/>
                </a:rPr>
                <a:t>Navigation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A9710336-6421-7CAD-FA96-9936AD7787FC}"/>
                </a:ext>
              </a:extLst>
            </p:cNvPr>
            <p:cNvSpPr txBox="1"/>
            <p:nvPr/>
          </p:nvSpPr>
          <p:spPr>
            <a:xfrm>
              <a:off x="4928435" y="2870624"/>
              <a:ext cx="927998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900" dirty="0">
                  <a:latin typeface="+mn-lt"/>
                </a:rPr>
                <a:t>Multilingual </a:t>
              </a:r>
              <a:r>
                <a:rPr lang="en-IN" sz="900" dirty="0" err="1">
                  <a:latin typeface="+mn-lt"/>
                </a:rPr>
                <a:t>tts</a:t>
              </a:r>
              <a:endParaRPr lang="en-IN" sz="900" dirty="0">
                <a:latin typeface="+mn-lt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2A00499-EA8F-F1FB-731B-BFFB8F5A5882}"/>
                </a:ext>
              </a:extLst>
            </p:cNvPr>
            <p:cNvSpPr/>
            <p:nvPr/>
          </p:nvSpPr>
          <p:spPr>
            <a:xfrm>
              <a:off x="4462326" y="2588351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CB5732E6-D87F-80E7-B3D4-D02F372CEF54}"/>
                </a:ext>
              </a:extLst>
            </p:cNvPr>
            <p:cNvSpPr/>
            <p:nvPr/>
          </p:nvSpPr>
          <p:spPr>
            <a:xfrm>
              <a:off x="1650253" y="3843738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458EAD66-A4ED-0FC0-2D67-05E0546AD4A1}"/>
                </a:ext>
              </a:extLst>
            </p:cNvPr>
            <p:cNvSpPr/>
            <p:nvPr/>
          </p:nvSpPr>
          <p:spPr>
            <a:xfrm>
              <a:off x="5904388" y="1170408"/>
              <a:ext cx="180270" cy="8746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B86B54A-C03A-E101-265A-BB8417331683}"/>
                </a:ext>
              </a:extLst>
            </p:cNvPr>
            <p:cNvSpPr txBox="1"/>
            <p:nvPr/>
          </p:nvSpPr>
          <p:spPr>
            <a:xfrm>
              <a:off x="563349" y="2656334"/>
              <a:ext cx="12904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800" dirty="0"/>
                <a:t>Select the preferred language</a:t>
              </a:r>
              <a:endParaRPr lang="en-IN" sz="700" dirty="0"/>
            </a:p>
          </p:txBody>
        </p:sp>
      </p:grpSp>
    </p:spTree>
    <p:extLst>
      <p:ext uri="{BB962C8B-B14F-4D97-AF65-F5344CB8AC3E}">
        <p14:creationId xmlns:p14="http://schemas.microsoft.com/office/powerpoint/2010/main" val="483665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63800" y="152400"/>
            <a:ext cx="7335268" cy="3046988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IN" sz="1600" b="1" dirty="0">
                <a:latin typeface="Arial" pitchFamily="34" charset="0"/>
                <a:cs typeface="Arial" pitchFamily="34" charset="0"/>
              </a:rPr>
              <a:t>Hardware Components</a:t>
            </a:r>
          </a:p>
          <a:p>
            <a:pPr>
              <a:buFont typeface="Wingdings" pitchFamily="2" charset="2"/>
              <a:buChar char="q"/>
            </a:pPr>
            <a:endParaRPr lang="en-IN" sz="1400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IN" sz="1400" dirty="0">
                <a:latin typeface="Arial" pitchFamily="34" charset="0"/>
                <a:cs typeface="Arial" pitchFamily="34" charset="0"/>
              </a:rPr>
              <a:t>ESP32-CAM </a:t>
            </a:r>
            <a:r>
              <a:rPr lang="en-IN" sz="1400" b="1" dirty="0">
                <a:latin typeface="Arial" pitchFamily="34" charset="0"/>
                <a:cs typeface="Arial" pitchFamily="34" charset="0"/>
              </a:rPr>
              <a:t>: </a:t>
            </a:r>
            <a:r>
              <a:rPr lang="en-IN" sz="1400" dirty="0">
                <a:latin typeface="Arial" pitchFamily="34" charset="0"/>
                <a:cs typeface="Arial" pitchFamily="34" charset="0"/>
              </a:rPr>
              <a:t>Captures real-time images for object detection</a:t>
            </a:r>
          </a:p>
          <a:p>
            <a:pPr lvl="1"/>
            <a:r>
              <a:rPr lang="en-IN" sz="1400" dirty="0">
                <a:latin typeface="Arial" pitchFamily="34" charset="0"/>
                <a:cs typeface="Arial" pitchFamily="34" charset="0"/>
              </a:rPr>
              <a:t>  and face recognition.</a:t>
            </a:r>
          </a:p>
          <a:p>
            <a:pPr lvl="1">
              <a:buFont typeface="Wingdings" pitchFamily="2" charset="2"/>
              <a:buChar char="§"/>
            </a:pPr>
            <a:endParaRPr lang="en-IN" sz="1400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IN" sz="1400" dirty="0">
                <a:latin typeface="Arial" pitchFamily="34" charset="0"/>
                <a:cs typeface="Arial" pitchFamily="34" charset="0"/>
              </a:rPr>
              <a:t>ESP32 Dev Board: Module for programming ESP32 cam.</a:t>
            </a:r>
          </a:p>
          <a:p>
            <a:pPr lvl="1">
              <a:buFont typeface="Wingdings" pitchFamily="2" charset="2"/>
              <a:buChar char="§"/>
            </a:pPr>
            <a:endParaRPr lang="en-IN" sz="1400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IN" sz="1400" dirty="0">
                <a:latin typeface="Arial" pitchFamily="34" charset="0"/>
                <a:cs typeface="Arial" pitchFamily="34" charset="0"/>
              </a:rPr>
              <a:t>GPS Module </a:t>
            </a:r>
            <a:r>
              <a:rPr lang="en-IN" sz="1400" b="1" dirty="0">
                <a:latin typeface="Arial" pitchFamily="34" charset="0"/>
                <a:cs typeface="Arial" pitchFamily="34" charset="0"/>
              </a:rPr>
              <a:t> :</a:t>
            </a:r>
            <a:r>
              <a:rPr lang="en-IN" sz="1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Provides real-time location tracking for navigation.</a:t>
            </a:r>
          </a:p>
          <a:p>
            <a:pPr lvl="1">
              <a:buFont typeface="Wingdings" pitchFamily="2" charset="2"/>
              <a:buChar char="§"/>
            </a:pPr>
            <a:endParaRPr lang="en-US" sz="1400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IN" sz="1400" dirty="0">
                <a:latin typeface="Arial" pitchFamily="34" charset="0"/>
                <a:cs typeface="Arial" pitchFamily="34" charset="0"/>
              </a:rPr>
              <a:t>Li-ion Battery + Booster(J5019) with charger</a:t>
            </a:r>
            <a:r>
              <a:rPr lang="en-IN" sz="1400" b="1" dirty="0">
                <a:latin typeface="Arial" pitchFamily="34" charset="0"/>
                <a:cs typeface="Arial" pitchFamily="34" charset="0"/>
              </a:rPr>
              <a:t>:</a:t>
            </a:r>
            <a:r>
              <a:rPr lang="en-IN" sz="1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 </a:t>
            </a:r>
          </a:p>
          <a:p>
            <a:pPr lvl="1"/>
            <a:r>
              <a:rPr lang="en-US" sz="1400" dirty="0">
                <a:latin typeface="Arial" pitchFamily="34" charset="0"/>
                <a:cs typeface="Arial" pitchFamily="34" charset="0"/>
              </a:rPr>
              <a:t> Supplies portable power, ensures stable voltage regulation.</a:t>
            </a:r>
          </a:p>
          <a:p>
            <a:pPr lvl="1">
              <a:buFont typeface="Wingdings" pitchFamily="2" charset="2"/>
              <a:buChar char="§"/>
            </a:pPr>
            <a:endParaRPr lang="en-US" sz="1400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On/Off Button: Allows manual activation and deactivation of the </a:t>
            </a:r>
          </a:p>
          <a:p>
            <a:pPr lvl="1"/>
            <a:r>
              <a:rPr lang="en-US" sz="1400" dirty="0">
                <a:latin typeface="Arial" pitchFamily="34" charset="0"/>
                <a:cs typeface="Arial" pitchFamily="34" charset="0"/>
              </a:rPr>
              <a:t>   power supply.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2382982" cy="4572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SOFTWARE AND HARDWARE COMPONENTS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2438400" y="0"/>
            <a:ext cx="5359400" cy="4247317"/>
          </a:xfrm>
        </p:spPr>
        <p:txBody>
          <a:bodyPr/>
          <a:lstStyle/>
          <a:p>
            <a:pPr lvl="1">
              <a:buFont typeface="Wingdings" pitchFamily="2" charset="2"/>
              <a:buChar char="q"/>
            </a:pPr>
            <a:r>
              <a:rPr lang="en-IN" sz="1600" b="1" dirty="0"/>
              <a:t>Software components</a:t>
            </a:r>
          </a:p>
          <a:p>
            <a:pPr lvl="1"/>
            <a:endParaRPr lang="en-IN" sz="1400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IN" sz="1400" dirty="0">
                <a:latin typeface="Arial" pitchFamily="34" charset="0"/>
                <a:cs typeface="Arial" pitchFamily="34" charset="0"/>
              </a:rPr>
              <a:t>Open CV &amp; YOLOv5 </a:t>
            </a:r>
            <a:r>
              <a:rPr lang="en-IN" sz="1400" b="1" dirty="0">
                <a:latin typeface="Arial" pitchFamily="34" charset="0"/>
                <a:cs typeface="Arial" pitchFamily="34" charset="0"/>
              </a:rPr>
              <a:t>:</a:t>
            </a:r>
            <a:r>
              <a:rPr lang="en-US" sz="1400" b="1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Object detection and face recognition.</a:t>
            </a:r>
          </a:p>
          <a:p>
            <a:pPr lvl="1">
              <a:buFont typeface="Wingdings" pitchFamily="2" charset="2"/>
              <a:buChar char="§"/>
            </a:pPr>
            <a:endParaRPr lang="en-US" sz="1400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Firebase: Cloud-based database for storing real-time object and location data.</a:t>
            </a:r>
          </a:p>
          <a:p>
            <a:pPr lvl="1"/>
            <a:endParaRPr lang="en-IN" sz="1400" b="1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Text-to-Speech (TTS):Converts detected object labels into voice output.</a:t>
            </a:r>
          </a:p>
          <a:p>
            <a:pPr lvl="1">
              <a:buFont typeface="Wingdings" pitchFamily="2" charset="2"/>
              <a:buChar char="§"/>
            </a:pPr>
            <a:endParaRPr lang="en-US" sz="1400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 Speech-to-Text(STT): Converts user speech into text for voice command processing.</a:t>
            </a:r>
          </a:p>
          <a:p>
            <a:pPr lvl="1">
              <a:buFont typeface="Wingdings" pitchFamily="2" charset="2"/>
              <a:buChar char="§"/>
            </a:pPr>
            <a:endParaRPr lang="en-IN" sz="1400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IN" sz="1400" dirty="0">
                <a:latin typeface="Arial" pitchFamily="34" charset="0"/>
                <a:cs typeface="Arial" pitchFamily="34" charset="0"/>
              </a:rPr>
              <a:t>Flutter </a:t>
            </a:r>
            <a:r>
              <a:rPr lang="en-IN" sz="1400" b="1" dirty="0">
                <a:latin typeface="Arial" pitchFamily="34" charset="0"/>
                <a:cs typeface="Arial" pitchFamily="34" charset="0"/>
              </a:rPr>
              <a:t>:</a:t>
            </a:r>
            <a:r>
              <a:rPr lang="en-IN" sz="1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400" dirty="0">
                <a:latin typeface="Arial MT"/>
              </a:rPr>
              <a:t>Mobile app development framework for user interaction.</a:t>
            </a:r>
          </a:p>
          <a:p>
            <a:pPr lvl="1">
              <a:buFont typeface="Wingdings" pitchFamily="2" charset="2"/>
              <a:buChar char="§"/>
            </a:pPr>
            <a:endParaRPr lang="en-US" sz="1400" dirty="0">
              <a:latin typeface="Arial MT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1400" dirty="0" err="1">
                <a:latin typeface="Arial MT"/>
                <a:cs typeface="Arial" pitchFamily="34" charset="0"/>
              </a:rPr>
              <a:t>Twillio</a:t>
            </a:r>
            <a:r>
              <a:rPr lang="en-US" sz="1400" dirty="0">
                <a:latin typeface="Arial MT"/>
                <a:cs typeface="Arial" pitchFamily="34" charset="0"/>
              </a:rPr>
              <a:t> API: For emergency SMS services</a:t>
            </a:r>
            <a:endParaRPr lang="en-IN" sz="1400" dirty="0">
              <a:latin typeface="Arial MT"/>
              <a:cs typeface="Arial" pitchFamily="34" charset="0"/>
            </a:endParaRPr>
          </a:p>
          <a:p>
            <a:pPr marL="628650" lvl="1" indent="-171450">
              <a:buFont typeface="Wingdings" panose="05000000000000000000" pitchFamily="2" charset="2"/>
              <a:buChar char="§"/>
            </a:pPr>
            <a:endParaRPr lang="en-IN" sz="900" b="1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endParaRPr lang="en-IN" sz="900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q"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2438400" cy="4572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SOFTWARE AND HARDWARE COMPONENTS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452" y="304038"/>
            <a:ext cx="5626735" cy="284693"/>
          </a:xfrm>
        </p:spPr>
        <p:txBody>
          <a:bodyPr/>
          <a:lstStyle/>
          <a:p>
            <a:r>
              <a:rPr lang="en-IN" b="1" dirty="0"/>
              <a:t>INPUT MODULE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sz="half" idx="2"/>
          </p:nvPr>
        </p:nvSpPr>
        <p:spPr>
          <a:xfrm>
            <a:off x="406400" y="740369"/>
            <a:ext cx="6858000" cy="2831544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endParaRPr lang="en-IN" sz="1400" dirty="0"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1400" dirty="0"/>
              <a:t>Mobile App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dirty="0"/>
              <a:t>The user </a:t>
            </a:r>
            <a:r>
              <a:rPr lang="en-IN" sz="1600" dirty="0"/>
              <a:t>gives a voice commands.</a:t>
            </a:r>
            <a:endParaRPr lang="en-IN" sz="1600" dirty="0">
              <a:latin typeface="Arial" pitchFamily="34" charset="0"/>
              <a:cs typeface="Arial" pitchFamily="34" charset="0"/>
            </a:endParaRPr>
          </a:p>
          <a:p>
            <a:endParaRPr lang="en-IN" sz="1400" dirty="0"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IN" sz="1400" dirty="0">
                <a:latin typeface="Arial" pitchFamily="34" charset="0"/>
                <a:cs typeface="Arial" pitchFamily="34" charset="0"/>
              </a:rPr>
              <a:t>ESP32-CAM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Process real-time images of the surrounding.</a:t>
            </a:r>
          </a:p>
          <a:p>
            <a:endParaRPr lang="en-IN" sz="1400" dirty="0"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IN" sz="1400" dirty="0">
                <a:latin typeface="Arial" pitchFamily="34" charset="0"/>
                <a:cs typeface="Arial" pitchFamily="34" charset="0"/>
              </a:rPr>
              <a:t>GPS Module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Retrieves real-time location coordinates.</a:t>
            </a:r>
          </a:p>
          <a:p>
            <a:endParaRPr lang="en-IN" sz="1400" dirty="0"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IN" sz="1400" dirty="0">
                <a:latin typeface="Arial" pitchFamily="34" charset="0"/>
                <a:cs typeface="Arial" pitchFamily="34" charset="0"/>
              </a:rPr>
              <a:t>Speech-to-Text(STT) API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Processes user voice commands.</a:t>
            </a:r>
          </a:p>
          <a:p>
            <a:pPr lvl="1">
              <a:buFont typeface="Wingdings" pitchFamily="2" charset="2"/>
              <a:buChar char="§"/>
            </a:pPr>
            <a:endParaRPr lang="en-US" sz="14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452" y="304038"/>
            <a:ext cx="5626735" cy="284693"/>
          </a:xfrm>
        </p:spPr>
        <p:txBody>
          <a:bodyPr/>
          <a:lstStyle/>
          <a:p>
            <a:r>
              <a:rPr lang="en-IN" b="1" dirty="0"/>
              <a:t>PROCESSING MODULE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sz="half" idx="2"/>
          </p:nvPr>
        </p:nvSpPr>
        <p:spPr>
          <a:xfrm>
            <a:off x="319315" y="993338"/>
            <a:ext cx="7240748" cy="2585323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IN" sz="1400" dirty="0">
                <a:latin typeface="Arial" pitchFamily="34" charset="0"/>
                <a:cs typeface="Arial" pitchFamily="34" charset="0"/>
              </a:rPr>
              <a:t>Images and voice commands are processed.</a:t>
            </a:r>
          </a:p>
          <a:p>
            <a:pPr>
              <a:buFont typeface="Wingdings" pitchFamily="2" charset="2"/>
              <a:buChar char="q"/>
            </a:pPr>
            <a:endParaRPr lang="en-IN" sz="1400" dirty="0"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Images are processed by OpenCV &amp; YOLOv5 for object detection and face recognition.</a:t>
            </a:r>
          </a:p>
          <a:p>
            <a:endParaRPr lang="en-US" sz="1400" dirty="0"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Detected object labels and location coordinates are stored in firebase.</a:t>
            </a:r>
          </a:p>
          <a:p>
            <a:endParaRPr lang="en-US" sz="1400" dirty="0"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Text-to-Speech(TTS) converts object labels into audio output.</a:t>
            </a:r>
          </a:p>
          <a:p>
            <a:pPr>
              <a:buFont typeface="Wingdings" pitchFamily="2" charset="2"/>
              <a:buChar char="q"/>
            </a:pPr>
            <a:endParaRPr lang="en-US" sz="1400" dirty="0">
              <a:latin typeface="Arial" pitchFamily="34" charset="0"/>
              <a:cs typeface="Arial" pitchFamily="34" charset="0"/>
            </a:endParaRPr>
          </a:p>
          <a:p>
            <a:endParaRPr lang="en-US" sz="1400" dirty="0">
              <a:latin typeface="Arial" pitchFamily="34" charset="0"/>
              <a:cs typeface="Arial" pitchFamily="34" charset="0"/>
            </a:endParaRPr>
          </a:p>
          <a:p>
            <a:endParaRPr lang="en-IN" sz="1400" dirty="0">
              <a:latin typeface="Arial" pitchFamily="34" charset="0"/>
              <a:cs typeface="Arial" pitchFamily="34" charset="0"/>
            </a:endParaRPr>
          </a:p>
          <a:p>
            <a:r>
              <a:rPr lang="en-IN" sz="1400" dirty="0">
                <a:latin typeface="Arial" pitchFamily="34" charset="0"/>
                <a:cs typeface="Arial" pitchFamily="34" charset="0"/>
              </a:rPr>
              <a:t> </a:t>
            </a:r>
            <a:endParaRPr lang="en-IN" sz="1400" b="1" dirty="0">
              <a:latin typeface="Arial" pitchFamily="34" charset="0"/>
              <a:cs typeface="Arial" pitchFamily="34" charset="0"/>
            </a:endParaRPr>
          </a:p>
          <a:p>
            <a:r>
              <a:rPr lang="en-IN" sz="1400" b="1" dirty="0">
                <a:latin typeface="Arial" pitchFamily="34" charset="0"/>
                <a:cs typeface="Arial" pitchFamily="34" charset="0"/>
              </a:rPr>
              <a:t> </a:t>
            </a:r>
            <a:endParaRPr lang="en-US" sz="14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452" y="304038"/>
            <a:ext cx="5626735" cy="284693"/>
          </a:xfrm>
          <a:ln>
            <a:solidFill>
              <a:schemeClr val="bg1"/>
            </a:solidFill>
          </a:ln>
        </p:spPr>
        <p:txBody>
          <a:bodyPr/>
          <a:lstStyle/>
          <a:p>
            <a:r>
              <a:rPr lang="en-US" b="1" dirty="0"/>
              <a:t>O</a:t>
            </a:r>
            <a:r>
              <a:rPr lang="en-IN" b="1" dirty="0"/>
              <a:t>UTPUT MODULE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sz="half" idx="2"/>
          </p:nvPr>
        </p:nvSpPr>
        <p:spPr>
          <a:xfrm>
            <a:off x="328452" y="914400"/>
            <a:ext cx="7469348" cy="2923877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Detected object data are sent to the mobile app.</a:t>
            </a:r>
          </a:p>
          <a:p>
            <a:pPr>
              <a:buFont typeface="Wingdings" pitchFamily="2" charset="2"/>
              <a:buChar char="q"/>
            </a:pPr>
            <a:endParaRPr lang="en-US" sz="1400" dirty="0"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1400" dirty="0"/>
              <a:t>Mobile app retrieves detected object data from firebase and provides voice feedback.</a:t>
            </a:r>
          </a:p>
          <a:p>
            <a:endParaRPr lang="en-US" sz="1400" dirty="0"/>
          </a:p>
          <a:p>
            <a:pPr>
              <a:buFont typeface="Wingdings" pitchFamily="2" charset="2"/>
              <a:buChar char="q"/>
            </a:pPr>
            <a:r>
              <a:rPr lang="en-US" sz="1400" dirty="0"/>
              <a:t>If the user says “Navigate“, the app retrieves the stored home location and opens Google Maps with voice navigation.</a:t>
            </a:r>
          </a:p>
          <a:p>
            <a:endParaRPr lang="en-US" sz="1400" dirty="0"/>
          </a:p>
          <a:p>
            <a:pPr>
              <a:buFont typeface="Wingdings" pitchFamily="2" charset="2"/>
              <a:buChar char="q"/>
            </a:pPr>
            <a:r>
              <a:rPr lang="en-US" sz="1400" dirty="0"/>
              <a:t>Emergency assistance is activated through an automated call and location message when    “Emergency" is recognized.</a:t>
            </a:r>
          </a:p>
          <a:p>
            <a:pPr>
              <a:buFont typeface="Wingdings" pitchFamily="2" charset="2"/>
              <a:buChar char="q"/>
            </a:pPr>
            <a:endParaRPr lang="en-US" sz="1400" dirty="0"/>
          </a:p>
          <a:p>
            <a:pPr>
              <a:buFont typeface="Wingdings" pitchFamily="2" charset="2"/>
              <a:buChar char="q"/>
            </a:pPr>
            <a:endParaRPr lang="en-IN" sz="1400" dirty="0">
              <a:latin typeface="Arial" pitchFamily="34" charset="0"/>
              <a:cs typeface="Arial" pitchFamily="34" charset="0"/>
            </a:endParaRPr>
          </a:p>
          <a:p>
            <a:endParaRPr lang="en-IN" sz="1400" dirty="0"/>
          </a:p>
          <a:p>
            <a:pPr>
              <a:buFont typeface="Wingdings" pitchFamily="2" charset="2"/>
              <a:buChar char="q"/>
            </a:pPr>
            <a:endParaRPr lang="en-IN" sz="1200" dirty="0"/>
          </a:p>
          <a:p>
            <a:pPr>
              <a:buFont typeface="Wingdings" pitchFamily="2" charset="2"/>
              <a:buChar char="q"/>
            </a:pPr>
            <a:endParaRPr lang="en-US" sz="10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BC480-4ADE-8B70-5D60-846BB0E89A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5993EE8-B14F-76F8-2E7E-5CCE39BEC296}"/>
              </a:ext>
            </a:extLst>
          </p:cNvPr>
          <p:cNvSpPr/>
          <p:nvPr/>
        </p:nvSpPr>
        <p:spPr>
          <a:xfrm>
            <a:off x="4568" y="0"/>
            <a:ext cx="3038475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3EE6FAE4-3669-3B29-6B90-A26C8D427D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2640" y="281685"/>
            <a:ext cx="214058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CONTENTS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4" name="object 14">
            <a:extLst>
              <a:ext uri="{FF2B5EF4-FFF2-40B4-BE49-F238E27FC236}">
                <a16:creationId xmlns:a16="http://schemas.microsoft.com/office/drawing/2014/main" id="{6B113D93-5455-0ADC-8EAA-4CDF03B601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336473" y="152400"/>
            <a:ext cx="4159250" cy="5006499"/>
          </a:xfrm>
          <a:prstGeom prst="rect">
            <a:avLst/>
          </a:prstGeom>
        </p:spPr>
        <p:txBody>
          <a:bodyPr vert="horz" wrap="square" lIns="0" tIns="81280" rIns="0" bIns="0" rtlCol="0">
            <a:spAutoFit/>
          </a:bodyPr>
          <a:lstStyle/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spc="-25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 marL="185420" indent="-171450">
              <a:buFont typeface="Wingdings" panose="05000000000000000000" pitchFamily="2" charset="2"/>
              <a:buChar char="Ø"/>
            </a:pPr>
            <a:endParaRPr lang="en-IN" sz="800" spc="-25" dirty="0">
              <a:solidFill>
                <a:srgbClr val="1A1A1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spc="-25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LITERATURE SURVEY</a:t>
            </a: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IN" sz="800" spc="-10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  <a:p>
            <a:pPr marL="13970">
              <a:lnSpc>
                <a:spcPct val="100000"/>
              </a:lnSpc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spc="-10" dirty="0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  <a:p>
            <a:pPr marL="13970">
              <a:lnSpc>
                <a:spcPct val="100000"/>
              </a:lnSpc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IN" sz="800" spc="-10" dirty="0">
                <a:latin typeface="Arial" panose="020B0604020202020204" pitchFamily="34" charset="0"/>
                <a:cs typeface="Arial" panose="020B0604020202020204" pitchFamily="34" charset="0"/>
              </a:rPr>
              <a:t>FLOWCHART</a:t>
            </a:r>
          </a:p>
          <a:p>
            <a:pPr marL="13970">
              <a:lnSpc>
                <a:spcPct val="100000"/>
              </a:lnSpc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IN" sz="800" spc="-10" dirty="0">
                <a:latin typeface="Arial" panose="020B0604020202020204" pitchFamily="34" charset="0"/>
                <a:cs typeface="Arial" panose="020B0604020202020204" pitchFamily="34" charset="0"/>
              </a:rPr>
              <a:t>WORKING DIAGRAMS</a:t>
            </a:r>
            <a:endParaRPr lang="en-IN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endParaRPr lang="en-IN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dirty="0">
                <a:latin typeface="Arial" panose="020B0604020202020204" pitchFamily="34" charset="0"/>
                <a:cs typeface="Arial" panose="020B0604020202020204" pitchFamily="34" charset="0"/>
              </a:rPr>
              <a:t>SOFTWARE AND HARDWARE COMPONENTS</a:t>
            </a:r>
          </a:p>
          <a:p>
            <a:pPr marL="185420" indent="-171450">
              <a:buFont typeface="Wingdings" panose="05000000000000000000" pitchFamily="2" charset="2"/>
              <a:buChar char="Ø"/>
            </a:pPr>
            <a:endParaRPr lang="en-IN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dirty="0">
                <a:latin typeface="Arial" panose="020B0604020202020204" pitchFamily="34" charset="0"/>
                <a:cs typeface="Arial" panose="020B0604020202020204" pitchFamily="34" charset="0"/>
              </a:rPr>
              <a:t>INPUT MODULE</a:t>
            </a:r>
          </a:p>
          <a:p>
            <a:pPr marL="185420" indent="-171450">
              <a:buFont typeface="Wingdings" panose="05000000000000000000" pitchFamily="2" charset="2"/>
              <a:buChar char="Ø"/>
            </a:pPr>
            <a:endParaRPr lang="en-IN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dirty="0">
                <a:latin typeface="Arial" panose="020B0604020202020204" pitchFamily="34" charset="0"/>
                <a:cs typeface="Arial" panose="020B0604020202020204" pitchFamily="34" charset="0"/>
              </a:rPr>
              <a:t>PROCESSING MODULE</a:t>
            </a:r>
          </a:p>
          <a:p>
            <a:pPr marL="185420" indent="-171450">
              <a:buFont typeface="Wingdings" panose="05000000000000000000" pitchFamily="2" charset="2"/>
              <a:buChar char="Ø"/>
            </a:pPr>
            <a:endParaRPr lang="en-IN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dirty="0">
                <a:latin typeface="Arial" panose="020B0604020202020204" pitchFamily="34" charset="0"/>
                <a:cs typeface="Arial" panose="020B0604020202020204" pitchFamily="34" charset="0"/>
              </a:rPr>
              <a:t>OUTPUT MODULE</a:t>
            </a:r>
          </a:p>
          <a:p>
            <a:pPr marL="185420" indent="-171450">
              <a:buFont typeface="Wingdings" panose="05000000000000000000" pitchFamily="2" charset="2"/>
              <a:buChar char="Ø"/>
            </a:pPr>
            <a:endParaRPr lang="en-IN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dirty="0">
                <a:latin typeface="Arial" panose="020B0604020202020204" pitchFamily="34" charset="0"/>
                <a:cs typeface="Arial" panose="020B0604020202020204" pitchFamily="34" charset="0"/>
              </a:rPr>
              <a:t>CIRCUIT DIAGRAM</a:t>
            </a:r>
          </a:p>
          <a:p>
            <a:pPr marL="185420" indent="-171450">
              <a:buFont typeface="Wingdings" panose="05000000000000000000" pitchFamily="2" charset="2"/>
              <a:buChar char="Ø"/>
            </a:pPr>
            <a:endParaRPr lang="en-IN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dirty="0"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</a:p>
          <a:p>
            <a:pPr marL="185420" indent="-171450">
              <a:buFont typeface="Wingdings" panose="05000000000000000000" pitchFamily="2" charset="2"/>
              <a:buChar char="Ø"/>
            </a:pPr>
            <a:endParaRPr lang="en-IN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  <a:p>
            <a:pPr marL="185420" indent="-171450">
              <a:buFont typeface="Wingdings" panose="05000000000000000000" pitchFamily="2" charset="2"/>
              <a:buChar char="Ø"/>
            </a:pPr>
            <a:endParaRPr lang="en-IN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dirty="0">
                <a:latin typeface="Arial" panose="020B0604020202020204" pitchFamily="34" charset="0"/>
                <a:cs typeface="Arial" panose="020B0604020202020204" pitchFamily="34" charset="0"/>
              </a:rPr>
              <a:t>GANTT CHART</a:t>
            </a:r>
          </a:p>
          <a:p>
            <a:pPr marL="185420" indent="-171450">
              <a:buFont typeface="Wingdings" panose="05000000000000000000" pitchFamily="2" charset="2"/>
              <a:buChar char="Ø"/>
            </a:pPr>
            <a:endParaRPr lang="en-IN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buFont typeface="Wingdings" panose="05000000000000000000" pitchFamily="2" charset="2"/>
              <a:buChar char="Ø"/>
            </a:pPr>
            <a:r>
              <a:rPr lang="en-IN" sz="800" dirty="0">
                <a:latin typeface="Arial" panose="020B0604020202020204" pitchFamily="34" charset="0"/>
                <a:cs typeface="Arial" panose="020B0604020202020204" pitchFamily="34" charset="0"/>
              </a:rPr>
              <a:t>TASK ALLOCATION</a:t>
            </a:r>
          </a:p>
          <a:p>
            <a:pPr marL="185420" indent="-171450">
              <a:buFont typeface="Wingdings" panose="05000000000000000000" pitchFamily="2" charset="2"/>
              <a:buChar char="Ø"/>
            </a:pPr>
            <a:endParaRPr lang="en-IN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IN" sz="800" spc="-10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IN" sz="800" spc="-10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420" indent="-1714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800" spc="-1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93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858" y="131367"/>
            <a:ext cx="5626735" cy="284693"/>
          </a:xfrm>
        </p:spPr>
        <p:txBody>
          <a:bodyPr/>
          <a:lstStyle/>
          <a:p>
            <a:pPr algn="ctr"/>
            <a:r>
              <a:rPr lang="en-IN" dirty="0"/>
              <a:t> </a:t>
            </a:r>
            <a:r>
              <a:rPr lang="en-IN" b="1" dirty="0"/>
              <a:t>CIRCUIT  DIAGRAM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46C850-B2F4-4DD5-AA3E-8330FF14C027}"/>
              </a:ext>
            </a:extLst>
          </p:cNvPr>
          <p:cNvSpPr txBox="1"/>
          <p:nvPr/>
        </p:nvSpPr>
        <p:spPr>
          <a:xfrm>
            <a:off x="3492500" y="4225189"/>
            <a:ext cx="1143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latin typeface="+mn-lt"/>
              </a:rPr>
              <a:t>Fig1.5 Circuit diagram </a:t>
            </a:r>
            <a:endParaRPr lang="en-IN" sz="800" dirty="0">
              <a:latin typeface="+mn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410F2F-6483-4BB0-952F-08178F535C84}"/>
              </a:ext>
            </a:extLst>
          </p:cNvPr>
          <p:cNvSpPr/>
          <p:nvPr/>
        </p:nvSpPr>
        <p:spPr>
          <a:xfrm>
            <a:off x="3683000" y="1447800"/>
            <a:ext cx="1066800" cy="152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F19CF95-6FA2-1E55-48A8-1E9E94B2DD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400" y="416061"/>
            <a:ext cx="7638078" cy="3704200"/>
          </a:xfrm>
        </p:spPr>
      </p:pic>
    </p:spTree>
    <p:extLst>
      <p:ext uri="{BB962C8B-B14F-4D97-AF65-F5344CB8AC3E}">
        <p14:creationId xmlns:p14="http://schemas.microsoft.com/office/powerpoint/2010/main" val="21647155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3D647-0883-C7E3-A03B-CD27B8743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9408C42-7848-CE0F-22E9-87170CE17DE3}"/>
              </a:ext>
            </a:extLst>
          </p:cNvPr>
          <p:cNvSpPr/>
          <p:nvPr/>
        </p:nvSpPr>
        <p:spPr>
          <a:xfrm>
            <a:off x="0" y="-16778"/>
            <a:ext cx="3038475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4562D5B3-5025-04AC-1857-7D5B3A62B8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4357" y="1524000"/>
            <a:ext cx="2369760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IMPLEMENTATION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F5F33442-76AE-79E2-0D72-8E837644B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73400" y="36572"/>
            <a:ext cx="5054600" cy="4569460"/>
          </a:xfrm>
        </p:spPr>
        <p:txBody>
          <a:bodyPr/>
          <a:lstStyle/>
          <a:p>
            <a:pPr lvl="1"/>
            <a:endParaRPr lang="en-IN" sz="900" b="1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§"/>
            </a:pPr>
            <a:endParaRPr lang="en-IN" sz="900" dirty="0">
              <a:latin typeface="Arial" pitchFamily="34" charset="0"/>
              <a:cs typeface="Arial" pitchFamily="34" charset="0"/>
            </a:endParaRPr>
          </a:p>
          <a:p>
            <a:pPr lvl="1">
              <a:buFont typeface="Wingdings" pitchFamily="2" charset="2"/>
              <a:buChar char="q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74B140-D4AE-3AD3-2780-8A5CE68FA8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67"/>
          <a:stretch/>
        </p:blipFill>
        <p:spPr>
          <a:xfrm>
            <a:off x="3075934" y="36572"/>
            <a:ext cx="2057400" cy="42306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E467FA-2B1A-ABE5-9565-D06B314C01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67"/>
          <a:stretch/>
        </p:blipFill>
        <p:spPr>
          <a:xfrm>
            <a:off x="5435600" y="34032"/>
            <a:ext cx="2057400" cy="42306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039B6C-7358-77E9-FF2B-AC17396DA1C7}"/>
              </a:ext>
            </a:extLst>
          </p:cNvPr>
          <p:cNvSpPr txBox="1"/>
          <p:nvPr/>
        </p:nvSpPr>
        <p:spPr>
          <a:xfrm>
            <a:off x="3454400" y="4298435"/>
            <a:ext cx="137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>
                <a:latin typeface="+mn-lt"/>
              </a:rPr>
              <a:t>Fig 1.6: Home screen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7617C1-E25E-903C-582A-5FFDC2DF1867}"/>
              </a:ext>
            </a:extLst>
          </p:cNvPr>
          <p:cNvSpPr txBox="1"/>
          <p:nvPr/>
        </p:nvSpPr>
        <p:spPr>
          <a:xfrm>
            <a:off x="5906767" y="4264660"/>
            <a:ext cx="1447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>
                <a:latin typeface="+mn-lt"/>
              </a:rPr>
              <a:t>Fig 1.7:Language selection</a:t>
            </a:r>
          </a:p>
        </p:txBody>
      </p:sp>
    </p:spTree>
    <p:extLst>
      <p:ext uri="{BB962C8B-B14F-4D97-AF65-F5344CB8AC3E}">
        <p14:creationId xmlns:p14="http://schemas.microsoft.com/office/powerpoint/2010/main" val="283093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D2C3E4-638D-1C0A-DA94-540415E3E3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79"/>
          <a:stretch/>
        </p:blipFill>
        <p:spPr>
          <a:xfrm>
            <a:off x="254000" y="76200"/>
            <a:ext cx="2057400" cy="4191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9E8965-BB49-E455-1129-C01C0AA5ACC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79"/>
          <a:stretch/>
        </p:blipFill>
        <p:spPr>
          <a:xfrm>
            <a:off x="2540000" y="76200"/>
            <a:ext cx="2057400" cy="4191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1DEA9B3-E1DB-36BC-91E5-2FEA30319257}"/>
              </a:ext>
            </a:extLst>
          </p:cNvPr>
          <p:cNvSpPr txBox="1"/>
          <p:nvPr/>
        </p:nvSpPr>
        <p:spPr>
          <a:xfrm>
            <a:off x="558800" y="4267200"/>
            <a:ext cx="16764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>
                <a:latin typeface="+mn-lt"/>
              </a:rPr>
              <a:t>Fig 1.8:detecting user language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75718C-D0E5-B107-83F5-DD167CD6C9D0}"/>
              </a:ext>
            </a:extLst>
          </p:cNvPr>
          <p:cNvSpPr txBox="1"/>
          <p:nvPr/>
        </p:nvSpPr>
        <p:spPr>
          <a:xfrm>
            <a:off x="5359400" y="4264967"/>
            <a:ext cx="1752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>
                <a:latin typeface="+mn-lt"/>
              </a:rPr>
              <a:t>Fig 1.10: Navigation 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D57FF3-E493-7D51-F818-6211DFBA6117}"/>
              </a:ext>
            </a:extLst>
          </p:cNvPr>
          <p:cNvSpPr txBox="1"/>
          <p:nvPr/>
        </p:nvSpPr>
        <p:spPr>
          <a:xfrm>
            <a:off x="2829913" y="4264967"/>
            <a:ext cx="16001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>
                <a:latin typeface="+mn-lt"/>
              </a:rPr>
              <a:t>Fig 1.9:detection output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0374C7-F895-C69F-1059-8C02992FE5A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8"/>
          <a:stretch/>
        </p:blipFill>
        <p:spPr>
          <a:xfrm>
            <a:off x="5218060" y="73965"/>
            <a:ext cx="2048828" cy="419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37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6947B2-F4B8-37BB-23F3-128B8843FD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" b="6667"/>
          <a:stretch/>
        </p:blipFill>
        <p:spPr>
          <a:xfrm>
            <a:off x="1016000" y="76200"/>
            <a:ext cx="2048828" cy="4114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242080-7192-C96B-D6B1-6A28C1271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" r="62500" b="6170"/>
          <a:stretch/>
        </p:blipFill>
        <p:spPr>
          <a:xfrm>
            <a:off x="3606800" y="118960"/>
            <a:ext cx="3048000" cy="40720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84121E-AE24-1B11-D50F-B8D1CED9315D}"/>
              </a:ext>
            </a:extLst>
          </p:cNvPr>
          <p:cNvSpPr txBox="1"/>
          <p:nvPr/>
        </p:nvSpPr>
        <p:spPr>
          <a:xfrm>
            <a:off x="1473200" y="4222208"/>
            <a:ext cx="406546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900" dirty="0">
                <a:latin typeface="+mn-lt"/>
              </a:rPr>
              <a:t>Fig 1.11:Emergency </a:t>
            </a:r>
            <a:r>
              <a:rPr lang="en-IN" sz="900" dirty="0" err="1">
                <a:latin typeface="+mn-lt"/>
              </a:rPr>
              <a:t>sms</a:t>
            </a:r>
            <a:endParaRPr lang="en-IN" sz="900" dirty="0">
              <a:latin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F4C3CB-A046-3042-97E3-9B78E4253AE2}"/>
              </a:ext>
            </a:extLst>
          </p:cNvPr>
          <p:cNvSpPr txBox="1"/>
          <p:nvPr/>
        </p:nvSpPr>
        <p:spPr>
          <a:xfrm>
            <a:off x="4047903" y="4191000"/>
            <a:ext cx="406546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900" dirty="0">
                <a:latin typeface="+mn-lt"/>
              </a:rPr>
              <a:t>Fig 1.11:face detection output</a:t>
            </a:r>
          </a:p>
        </p:txBody>
      </p:sp>
    </p:spTree>
    <p:extLst>
      <p:ext uri="{BB962C8B-B14F-4D97-AF65-F5344CB8AC3E}">
        <p14:creationId xmlns:p14="http://schemas.microsoft.com/office/powerpoint/2010/main" val="32617984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0281E-8E5A-3A93-C7FD-260ED6D0E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57300C9-BE85-9DF8-0564-45281EA82E16}"/>
              </a:ext>
            </a:extLst>
          </p:cNvPr>
          <p:cNvSpPr/>
          <p:nvPr/>
        </p:nvSpPr>
        <p:spPr>
          <a:xfrm>
            <a:off x="0" y="-16778"/>
            <a:ext cx="3038475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3FD9B82B-BA24-FCE4-F292-D1C7C115B4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2640" y="281685"/>
            <a:ext cx="214058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RESULTS </a:t>
            </a:r>
          </a:p>
        </p:txBody>
      </p:sp>
      <p:pic>
        <p:nvPicPr>
          <p:cNvPr id="9" name="object 9">
            <a:extLst>
              <a:ext uri="{FF2B5EF4-FFF2-40B4-BE49-F238E27FC236}">
                <a16:creationId xmlns:a16="http://schemas.microsoft.com/office/drawing/2014/main" id="{8391BE21-B53B-73B5-1AF3-198D7A3406C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08792" y="984504"/>
            <a:ext cx="76190" cy="76199"/>
          </a:xfrm>
          <a:prstGeom prst="rect">
            <a:avLst/>
          </a:prstGeom>
        </p:spPr>
      </p:pic>
      <p:pic>
        <p:nvPicPr>
          <p:cNvPr id="10" name="object 10">
            <a:extLst>
              <a:ext uri="{FF2B5EF4-FFF2-40B4-BE49-F238E27FC236}">
                <a16:creationId xmlns:a16="http://schemas.microsoft.com/office/drawing/2014/main" id="{EE3D8041-1A4D-455C-36CC-4F64369391A6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08792" y="1864206"/>
            <a:ext cx="76190" cy="76200"/>
          </a:xfrm>
          <a:prstGeom prst="rect">
            <a:avLst/>
          </a:prstGeom>
        </p:spPr>
      </p:pic>
      <p:pic>
        <p:nvPicPr>
          <p:cNvPr id="11" name="object 11">
            <a:extLst>
              <a:ext uri="{FF2B5EF4-FFF2-40B4-BE49-F238E27FC236}">
                <a16:creationId xmlns:a16="http://schemas.microsoft.com/office/drawing/2014/main" id="{08780FDE-F6FD-B3D4-7AAC-9FD74CD87542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408792" y="2590800"/>
            <a:ext cx="76190" cy="76200"/>
          </a:xfrm>
          <a:prstGeom prst="rect">
            <a:avLst/>
          </a:prstGeom>
        </p:spPr>
      </p:pic>
      <p:sp>
        <p:nvSpPr>
          <p:cNvPr id="13" name="object 13">
            <a:extLst>
              <a:ext uri="{FF2B5EF4-FFF2-40B4-BE49-F238E27FC236}">
                <a16:creationId xmlns:a16="http://schemas.microsoft.com/office/drawing/2014/main" id="{8DB2D330-FE9A-91CF-56A6-584BC17425C3}"/>
              </a:ext>
            </a:extLst>
          </p:cNvPr>
          <p:cNvSpPr txBox="1"/>
          <p:nvPr/>
        </p:nvSpPr>
        <p:spPr>
          <a:xfrm>
            <a:off x="3484982" y="914400"/>
            <a:ext cx="4195753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buNone/>
            </a:pPr>
            <a:r>
              <a:rPr lang="en-US" sz="1200" dirty="0"/>
              <a:t> Object Detection &amp; Face Recognition: The system   successfully detected objects with an accuracy of 85% and recognized faces with an accuracy of 100% using YOLOv5 and </a:t>
            </a:r>
            <a:r>
              <a:rPr lang="en-US" sz="1200"/>
              <a:t>face recognition </a:t>
            </a:r>
            <a:r>
              <a:rPr lang="en-US" sz="1200" dirty="0"/>
              <a:t>library.</a:t>
            </a:r>
          </a:p>
        </p:txBody>
      </p:sp>
      <p:pic>
        <p:nvPicPr>
          <p:cNvPr id="7" name="object 11">
            <a:extLst>
              <a:ext uri="{FF2B5EF4-FFF2-40B4-BE49-F238E27FC236}">
                <a16:creationId xmlns:a16="http://schemas.microsoft.com/office/drawing/2014/main" id="{0C50C2F3-4B78-1845-9987-E61F38325ECF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408792" y="3393594"/>
            <a:ext cx="76190" cy="76200"/>
          </a:xfrm>
          <a:prstGeom prst="rect">
            <a:avLst/>
          </a:prstGeom>
        </p:spPr>
      </p:pic>
      <p:sp>
        <p:nvSpPr>
          <p:cNvPr id="8" name="object 13">
            <a:extLst>
              <a:ext uri="{FF2B5EF4-FFF2-40B4-BE49-F238E27FC236}">
                <a16:creationId xmlns:a16="http://schemas.microsoft.com/office/drawing/2014/main" id="{C0ADE3E6-CBE5-5D80-C5BF-8AC5BF1F2575}"/>
              </a:ext>
            </a:extLst>
          </p:cNvPr>
          <p:cNvSpPr txBox="1"/>
          <p:nvPr/>
        </p:nvSpPr>
        <p:spPr>
          <a:xfrm>
            <a:off x="3530600" y="1776446"/>
            <a:ext cx="4195753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buNone/>
            </a:pPr>
            <a:r>
              <a:rPr lang="en-US" sz="1200" dirty="0"/>
              <a:t>Multilingual Narration: Google TTS provided clear and fast narration with a response time of less than 1 second.</a:t>
            </a:r>
            <a:endParaRPr lang="en-US" sz="12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697635-39C1-3CD1-30E6-963BA65B60E6}"/>
              </a:ext>
            </a:extLst>
          </p:cNvPr>
          <p:cNvSpPr txBox="1"/>
          <p:nvPr/>
        </p:nvSpPr>
        <p:spPr>
          <a:xfrm>
            <a:off x="3446887" y="2470264"/>
            <a:ext cx="40658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Navigation Assistance: The system accurately opened Google Maps for navigation 100% of the time when the user said “Navigate“.</a:t>
            </a:r>
            <a:endParaRPr lang="en-IN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7221F6-5E4A-E796-FC00-F1AE1A02FC19}"/>
              </a:ext>
            </a:extLst>
          </p:cNvPr>
          <p:cNvSpPr txBox="1"/>
          <p:nvPr/>
        </p:nvSpPr>
        <p:spPr>
          <a:xfrm>
            <a:off x="3461401" y="3215701"/>
            <a:ext cx="40658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Emergency Feature: Upon saying “Emergency" the system successfully placed a call to a predefined contact and sent an SMS with the user's GPS location with a success rate of 100%.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151373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1E863-EAC9-4F1A-FD17-27FD09A68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AD2E36E-31C2-13B1-D558-FF3F1A9F4966}"/>
              </a:ext>
            </a:extLst>
          </p:cNvPr>
          <p:cNvSpPr/>
          <p:nvPr/>
        </p:nvSpPr>
        <p:spPr>
          <a:xfrm>
            <a:off x="0" y="-16778"/>
            <a:ext cx="3038475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EE72B338-3222-135F-84F9-E0FB8DC56A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2640" y="281685"/>
            <a:ext cx="214058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RESULTS </a:t>
            </a:r>
          </a:p>
        </p:txBody>
      </p:sp>
      <p:pic>
        <p:nvPicPr>
          <p:cNvPr id="9" name="object 9">
            <a:extLst>
              <a:ext uri="{FF2B5EF4-FFF2-40B4-BE49-F238E27FC236}">
                <a16:creationId xmlns:a16="http://schemas.microsoft.com/office/drawing/2014/main" id="{EDE1DB90-62D7-AE85-CB11-FCB1887C8CF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08792" y="984504"/>
            <a:ext cx="76190" cy="76199"/>
          </a:xfrm>
          <a:prstGeom prst="rect">
            <a:avLst/>
          </a:prstGeom>
        </p:spPr>
      </p:pic>
      <p:pic>
        <p:nvPicPr>
          <p:cNvPr id="10" name="object 10">
            <a:extLst>
              <a:ext uri="{FF2B5EF4-FFF2-40B4-BE49-F238E27FC236}">
                <a16:creationId xmlns:a16="http://schemas.microsoft.com/office/drawing/2014/main" id="{225B7770-CCF7-C814-8B8C-1AA88B73D1DF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08792" y="1710182"/>
            <a:ext cx="76190" cy="76200"/>
          </a:xfrm>
          <a:prstGeom prst="rect">
            <a:avLst/>
          </a:prstGeom>
        </p:spPr>
      </p:pic>
      <p:sp>
        <p:nvSpPr>
          <p:cNvPr id="13" name="object 13">
            <a:extLst>
              <a:ext uri="{FF2B5EF4-FFF2-40B4-BE49-F238E27FC236}">
                <a16:creationId xmlns:a16="http://schemas.microsoft.com/office/drawing/2014/main" id="{60434F35-7C64-6371-7C4E-624E4A2AD567}"/>
              </a:ext>
            </a:extLst>
          </p:cNvPr>
          <p:cNvSpPr txBox="1"/>
          <p:nvPr/>
        </p:nvSpPr>
        <p:spPr>
          <a:xfrm>
            <a:off x="3484982" y="914400"/>
            <a:ext cx="4195753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buNone/>
            </a:pPr>
            <a:r>
              <a:rPr lang="en-US" sz="1200" dirty="0"/>
              <a:t> Hands-Free Interaction: Voice commands were recognized with an accuracy of 75%, ensuring a smooth and user-friendly experience.</a:t>
            </a:r>
          </a:p>
        </p:txBody>
      </p:sp>
      <p:sp>
        <p:nvSpPr>
          <p:cNvPr id="8" name="object 13">
            <a:extLst>
              <a:ext uri="{FF2B5EF4-FFF2-40B4-BE49-F238E27FC236}">
                <a16:creationId xmlns:a16="http://schemas.microsoft.com/office/drawing/2014/main" id="{090C19A6-C648-D776-137E-BF5AFDB4DB84}"/>
              </a:ext>
            </a:extLst>
          </p:cNvPr>
          <p:cNvSpPr txBox="1"/>
          <p:nvPr/>
        </p:nvSpPr>
        <p:spPr>
          <a:xfrm>
            <a:off x="3484982" y="1642350"/>
            <a:ext cx="4195753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buNone/>
            </a:pPr>
            <a:r>
              <a:rPr lang="en-US" sz="1200" dirty="0"/>
              <a:t> Power Stability: The Li-ion battery with a booster provided continuous operation for up to 3-4 hours on a full charge. 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537684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A97C59B4-CE0B-A09E-E48C-632AA3CD9A6C}"/>
              </a:ext>
            </a:extLst>
          </p:cNvPr>
          <p:cNvGrpSpPr/>
          <p:nvPr/>
        </p:nvGrpSpPr>
        <p:grpSpPr>
          <a:xfrm>
            <a:off x="1524183" y="1206270"/>
            <a:ext cx="5994517" cy="2832503"/>
            <a:chOff x="1351760" y="481781"/>
            <a:chExt cx="9653698" cy="391323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3D2AF89-198C-F099-EDEE-4FDDA1015FD1}"/>
                </a:ext>
              </a:extLst>
            </p:cNvPr>
            <p:cNvCxnSpPr>
              <a:cxnSpLocks/>
            </p:cNvCxnSpPr>
            <p:nvPr/>
          </p:nvCxnSpPr>
          <p:spPr>
            <a:xfrm>
              <a:off x="1351760" y="481781"/>
              <a:ext cx="0" cy="391323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735BBD9E-CE3E-3AC7-AAE6-CF87CB156559}"/>
                </a:ext>
              </a:extLst>
            </p:cNvPr>
            <p:cNvCxnSpPr>
              <a:cxnSpLocks/>
            </p:cNvCxnSpPr>
            <p:nvPr/>
          </p:nvCxnSpPr>
          <p:spPr>
            <a:xfrm>
              <a:off x="2420218" y="481781"/>
              <a:ext cx="0" cy="391323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FEC5968-7FDE-E25D-F4BA-9C46932A3E58}"/>
                </a:ext>
              </a:extLst>
            </p:cNvPr>
            <p:cNvCxnSpPr>
              <a:cxnSpLocks/>
            </p:cNvCxnSpPr>
            <p:nvPr/>
          </p:nvCxnSpPr>
          <p:spPr>
            <a:xfrm>
              <a:off x="3497026" y="495475"/>
              <a:ext cx="0" cy="389954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3E3574D-9DF8-C0BF-6393-6D94F1F8C135}"/>
                </a:ext>
              </a:extLst>
            </p:cNvPr>
            <p:cNvCxnSpPr>
              <a:cxnSpLocks/>
            </p:cNvCxnSpPr>
            <p:nvPr/>
          </p:nvCxnSpPr>
          <p:spPr>
            <a:xfrm>
              <a:off x="4586983" y="481781"/>
              <a:ext cx="0" cy="391323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80772EC-9C9B-83FF-DC49-2A250DF07781}"/>
                </a:ext>
              </a:extLst>
            </p:cNvPr>
            <p:cNvCxnSpPr>
              <a:cxnSpLocks/>
            </p:cNvCxnSpPr>
            <p:nvPr/>
          </p:nvCxnSpPr>
          <p:spPr>
            <a:xfrm>
              <a:off x="5631036" y="481781"/>
              <a:ext cx="0" cy="391323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722A7B2-D459-3668-1F82-17AF83C89B72}"/>
                </a:ext>
              </a:extLst>
            </p:cNvPr>
            <p:cNvCxnSpPr>
              <a:cxnSpLocks/>
            </p:cNvCxnSpPr>
            <p:nvPr/>
          </p:nvCxnSpPr>
          <p:spPr>
            <a:xfrm>
              <a:off x="6704585" y="481781"/>
              <a:ext cx="0" cy="391323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902D259-8DFB-3FA9-AB0D-7511A6A2ECE1}"/>
                </a:ext>
              </a:extLst>
            </p:cNvPr>
            <p:cNvCxnSpPr>
              <a:cxnSpLocks/>
            </p:cNvCxnSpPr>
            <p:nvPr/>
          </p:nvCxnSpPr>
          <p:spPr>
            <a:xfrm>
              <a:off x="7787558" y="481781"/>
              <a:ext cx="0" cy="391323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DCB6EC6-D3D9-7462-B952-93E8AFE7FFA0}"/>
                </a:ext>
              </a:extLst>
            </p:cNvPr>
            <p:cNvCxnSpPr>
              <a:cxnSpLocks/>
            </p:cNvCxnSpPr>
            <p:nvPr/>
          </p:nvCxnSpPr>
          <p:spPr>
            <a:xfrm>
              <a:off x="8841853" y="481781"/>
              <a:ext cx="0" cy="391323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46CBDF2-3870-F0F0-B735-277E03EDF702}"/>
                </a:ext>
              </a:extLst>
            </p:cNvPr>
            <p:cNvCxnSpPr>
              <a:cxnSpLocks/>
            </p:cNvCxnSpPr>
            <p:nvPr/>
          </p:nvCxnSpPr>
          <p:spPr>
            <a:xfrm>
              <a:off x="9925235" y="481781"/>
              <a:ext cx="0" cy="391323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0D53023-F5F0-154D-AD01-B34426527D43}"/>
                </a:ext>
              </a:extLst>
            </p:cNvPr>
            <p:cNvCxnSpPr>
              <a:cxnSpLocks/>
            </p:cNvCxnSpPr>
            <p:nvPr/>
          </p:nvCxnSpPr>
          <p:spPr>
            <a:xfrm>
              <a:off x="11005458" y="481781"/>
              <a:ext cx="0" cy="391323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2DDDB5F3-0EB4-B4DC-3E5A-3B5029BD1A86}"/>
              </a:ext>
            </a:extLst>
          </p:cNvPr>
          <p:cNvSpPr txBox="1"/>
          <p:nvPr/>
        </p:nvSpPr>
        <p:spPr>
          <a:xfrm>
            <a:off x="1551006" y="587111"/>
            <a:ext cx="596253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33" b="1" dirty="0">
                <a:solidFill>
                  <a:srgbClr val="FF0000"/>
                </a:solidFill>
              </a:rPr>
              <a:t>18 Dec</a:t>
            </a:r>
            <a:endParaRPr lang="en-IN" sz="933" b="1" dirty="0">
              <a:solidFill>
                <a:srgbClr val="FF0000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7EEF98B-3A65-20C2-EC9D-AEEAD699B3CB}"/>
              </a:ext>
            </a:extLst>
          </p:cNvPr>
          <p:cNvSpPr txBox="1"/>
          <p:nvPr/>
        </p:nvSpPr>
        <p:spPr>
          <a:xfrm>
            <a:off x="2068175" y="583710"/>
            <a:ext cx="563476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33" b="1" dirty="0">
                <a:solidFill>
                  <a:srgbClr val="FF0000"/>
                </a:solidFill>
              </a:rPr>
              <a:t>03 Jan</a:t>
            </a:r>
            <a:endParaRPr lang="en-IN" sz="933" b="1" dirty="0">
              <a:solidFill>
                <a:srgbClr val="FF000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5126918-2E13-1643-4A8C-AD5F635E38BB}"/>
              </a:ext>
            </a:extLst>
          </p:cNvPr>
          <p:cNvSpPr txBox="1"/>
          <p:nvPr/>
        </p:nvSpPr>
        <p:spPr>
          <a:xfrm>
            <a:off x="2676516" y="575355"/>
            <a:ext cx="563476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33" b="1" dirty="0">
                <a:solidFill>
                  <a:srgbClr val="FF0000"/>
                </a:solidFill>
              </a:rPr>
              <a:t>17 Jan</a:t>
            </a:r>
            <a:endParaRPr lang="en-IN" sz="933" b="1" dirty="0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136228-B339-A28E-C212-BE8E9042E77F}"/>
              </a:ext>
            </a:extLst>
          </p:cNvPr>
          <p:cNvSpPr txBox="1"/>
          <p:nvPr/>
        </p:nvSpPr>
        <p:spPr>
          <a:xfrm>
            <a:off x="6527589" y="583710"/>
            <a:ext cx="563476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33" b="1" dirty="0">
                <a:solidFill>
                  <a:srgbClr val="FF0000"/>
                </a:solidFill>
              </a:rPr>
              <a:t>17 Mar</a:t>
            </a:r>
            <a:endParaRPr lang="en-IN" sz="933" b="1" dirty="0">
              <a:solidFill>
                <a:srgbClr val="FF000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8068C26-DFED-9C5D-9184-633005F7DD07}"/>
              </a:ext>
            </a:extLst>
          </p:cNvPr>
          <p:cNvSpPr txBox="1"/>
          <p:nvPr/>
        </p:nvSpPr>
        <p:spPr>
          <a:xfrm>
            <a:off x="5937536" y="570928"/>
            <a:ext cx="563476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33" b="1" dirty="0">
                <a:solidFill>
                  <a:srgbClr val="FF0000"/>
                </a:solidFill>
              </a:rPr>
              <a:t>07 Mar</a:t>
            </a:r>
            <a:endParaRPr lang="en-IN" sz="933" b="1" dirty="0">
              <a:solidFill>
                <a:srgbClr val="FF0000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5C1C54E-656E-91E0-E50F-A378DB719B0A}"/>
              </a:ext>
            </a:extLst>
          </p:cNvPr>
          <p:cNvSpPr txBox="1"/>
          <p:nvPr/>
        </p:nvSpPr>
        <p:spPr>
          <a:xfrm>
            <a:off x="5306813" y="583710"/>
            <a:ext cx="563476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33" b="1" dirty="0">
                <a:solidFill>
                  <a:srgbClr val="FF0000"/>
                </a:solidFill>
              </a:rPr>
              <a:t>27 Feb</a:t>
            </a:r>
            <a:endParaRPr lang="en-IN" sz="933" b="1" dirty="0">
              <a:solidFill>
                <a:srgbClr val="FF0000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8219C52-0CCC-C9C3-AF3E-0F1F49D4E2E2}"/>
              </a:ext>
            </a:extLst>
          </p:cNvPr>
          <p:cNvSpPr txBox="1"/>
          <p:nvPr/>
        </p:nvSpPr>
        <p:spPr>
          <a:xfrm>
            <a:off x="4680318" y="574207"/>
            <a:ext cx="563476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33" b="1" dirty="0">
                <a:solidFill>
                  <a:srgbClr val="FF0000"/>
                </a:solidFill>
              </a:rPr>
              <a:t>17 Feb</a:t>
            </a:r>
            <a:endParaRPr lang="en-IN" sz="933" b="1" dirty="0">
              <a:solidFill>
                <a:srgbClr val="FF000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63BB433-B62C-F234-E345-2B2586B43770}"/>
              </a:ext>
            </a:extLst>
          </p:cNvPr>
          <p:cNvSpPr txBox="1"/>
          <p:nvPr/>
        </p:nvSpPr>
        <p:spPr>
          <a:xfrm>
            <a:off x="4053823" y="579239"/>
            <a:ext cx="563476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33" b="1" dirty="0">
                <a:solidFill>
                  <a:srgbClr val="FF0000"/>
                </a:solidFill>
              </a:rPr>
              <a:t>07 Feb</a:t>
            </a:r>
            <a:endParaRPr lang="en-IN" sz="933" b="1" dirty="0">
              <a:solidFill>
                <a:srgbClr val="FF00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70A73DD-DA78-FA98-AEC7-A081EC8AB3C7}"/>
              </a:ext>
            </a:extLst>
          </p:cNvPr>
          <p:cNvSpPr txBox="1"/>
          <p:nvPr/>
        </p:nvSpPr>
        <p:spPr>
          <a:xfrm>
            <a:off x="3342737" y="576749"/>
            <a:ext cx="563476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33" b="1" dirty="0">
                <a:solidFill>
                  <a:srgbClr val="FF0000"/>
                </a:solidFill>
              </a:rPr>
              <a:t>27 Jan</a:t>
            </a:r>
            <a:endParaRPr lang="en-IN" sz="933" b="1" dirty="0">
              <a:solidFill>
                <a:srgbClr val="FF000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86A18BA-10A2-9C7B-3569-ABB5BBF3004B}"/>
              </a:ext>
            </a:extLst>
          </p:cNvPr>
          <p:cNvSpPr txBox="1"/>
          <p:nvPr/>
        </p:nvSpPr>
        <p:spPr>
          <a:xfrm>
            <a:off x="7210642" y="582691"/>
            <a:ext cx="563476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33" b="1" dirty="0">
                <a:solidFill>
                  <a:srgbClr val="FF0000"/>
                </a:solidFill>
              </a:rPr>
              <a:t>27 Mar</a:t>
            </a:r>
            <a:endParaRPr lang="en-IN" sz="933" b="1" dirty="0">
              <a:solidFill>
                <a:srgbClr val="FF0000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6CAA9A0-4011-627C-3F45-1623D8344A00}"/>
              </a:ext>
            </a:extLst>
          </p:cNvPr>
          <p:cNvSpPr txBox="1"/>
          <p:nvPr/>
        </p:nvSpPr>
        <p:spPr>
          <a:xfrm>
            <a:off x="103332" y="779481"/>
            <a:ext cx="1521482" cy="2451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33" b="1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933" b="1" dirty="0">
                <a:solidFill>
                  <a:schemeClr val="accent6">
                    <a:lumMod val="75000"/>
                  </a:schemeClr>
                </a:solidFill>
              </a:rPr>
              <a:t>Topic Selection</a:t>
            </a:r>
          </a:p>
          <a:p>
            <a:pPr>
              <a:lnSpc>
                <a:spcPct val="150000"/>
              </a:lnSpc>
            </a:pPr>
            <a:r>
              <a:rPr lang="en-US" sz="933" b="1" dirty="0">
                <a:solidFill>
                  <a:schemeClr val="accent6">
                    <a:lumMod val="75000"/>
                  </a:schemeClr>
                </a:solidFill>
              </a:rPr>
              <a:t>Literature Survey</a:t>
            </a:r>
          </a:p>
          <a:p>
            <a:pPr>
              <a:lnSpc>
                <a:spcPct val="150000"/>
              </a:lnSpc>
            </a:pPr>
            <a:r>
              <a:rPr lang="en-US" sz="933" b="1" dirty="0">
                <a:solidFill>
                  <a:schemeClr val="accent6">
                    <a:lumMod val="75000"/>
                  </a:schemeClr>
                </a:solidFill>
              </a:rPr>
              <a:t>Zeroth Presentation</a:t>
            </a:r>
          </a:p>
          <a:p>
            <a:pPr>
              <a:lnSpc>
                <a:spcPct val="150000"/>
              </a:lnSpc>
            </a:pPr>
            <a:r>
              <a:rPr lang="en-US" sz="933" b="1" dirty="0">
                <a:solidFill>
                  <a:schemeClr val="accent6">
                    <a:lumMod val="75000"/>
                  </a:schemeClr>
                </a:solidFill>
              </a:rPr>
              <a:t>System Architecture</a:t>
            </a:r>
          </a:p>
          <a:p>
            <a:pPr>
              <a:lnSpc>
                <a:spcPct val="150000"/>
              </a:lnSpc>
            </a:pPr>
            <a:r>
              <a:rPr lang="en-US" sz="933" b="1" dirty="0">
                <a:solidFill>
                  <a:schemeClr val="accent6">
                    <a:lumMod val="75000"/>
                  </a:schemeClr>
                </a:solidFill>
              </a:rPr>
              <a:t>Design</a:t>
            </a:r>
          </a:p>
          <a:p>
            <a:pPr>
              <a:lnSpc>
                <a:spcPct val="150000"/>
              </a:lnSpc>
            </a:pPr>
            <a:r>
              <a:rPr lang="en-US" sz="933" b="1" dirty="0">
                <a:solidFill>
                  <a:schemeClr val="accent6">
                    <a:lumMod val="75000"/>
                  </a:schemeClr>
                </a:solidFill>
              </a:rPr>
              <a:t>Hardware Setup</a:t>
            </a:r>
          </a:p>
          <a:p>
            <a:pPr>
              <a:lnSpc>
                <a:spcPct val="150000"/>
              </a:lnSpc>
            </a:pPr>
            <a:r>
              <a:rPr lang="en-US" sz="933" b="1" dirty="0">
                <a:solidFill>
                  <a:schemeClr val="accent6">
                    <a:lumMod val="75000"/>
                  </a:schemeClr>
                </a:solidFill>
              </a:rPr>
              <a:t>Software development</a:t>
            </a:r>
          </a:p>
          <a:p>
            <a:pPr>
              <a:lnSpc>
                <a:spcPct val="150000"/>
              </a:lnSpc>
            </a:pPr>
            <a:r>
              <a:rPr lang="en-US" sz="933" b="1" dirty="0">
                <a:solidFill>
                  <a:schemeClr val="accent6">
                    <a:lumMod val="75000"/>
                  </a:schemeClr>
                </a:solidFill>
              </a:rPr>
              <a:t>Integration &amp;Testing</a:t>
            </a:r>
          </a:p>
          <a:p>
            <a:pPr>
              <a:lnSpc>
                <a:spcPct val="150000"/>
              </a:lnSpc>
            </a:pPr>
            <a:r>
              <a:rPr lang="en-US" sz="933" b="1" dirty="0">
                <a:solidFill>
                  <a:schemeClr val="accent6">
                    <a:lumMod val="75000"/>
                  </a:schemeClr>
                </a:solidFill>
              </a:rPr>
              <a:t>Documentation</a:t>
            </a:r>
          </a:p>
          <a:p>
            <a:endParaRPr lang="en-IN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255A581-458D-7A8D-F708-E215045D37C1}"/>
              </a:ext>
            </a:extLst>
          </p:cNvPr>
          <p:cNvSpPr/>
          <p:nvPr/>
        </p:nvSpPr>
        <p:spPr>
          <a:xfrm>
            <a:off x="1551007" y="966050"/>
            <a:ext cx="476676" cy="15951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13</a:t>
            </a:r>
            <a:endParaRPr lang="en-IN" sz="733" dirty="0">
              <a:solidFill>
                <a:schemeClr val="bg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D758B0B-3756-2C52-DA1A-9223DAD5D9AB}"/>
              </a:ext>
            </a:extLst>
          </p:cNvPr>
          <p:cNvSpPr/>
          <p:nvPr/>
        </p:nvSpPr>
        <p:spPr>
          <a:xfrm>
            <a:off x="2023116" y="1196484"/>
            <a:ext cx="851356" cy="15646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19</a:t>
            </a:r>
            <a:endParaRPr lang="en-IN" sz="8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71CF4AD-4E31-9B7E-4470-EF5E2D5D097E}"/>
              </a:ext>
            </a:extLst>
          </p:cNvPr>
          <p:cNvSpPr/>
          <p:nvPr/>
        </p:nvSpPr>
        <p:spPr>
          <a:xfrm>
            <a:off x="2864463" y="1454781"/>
            <a:ext cx="314870" cy="15646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5</a:t>
            </a:r>
            <a:endParaRPr lang="en-IN" sz="8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6D40EC3-0502-C17D-6914-599630BF5348}"/>
              </a:ext>
            </a:extLst>
          </p:cNvPr>
          <p:cNvSpPr/>
          <p:nvPr/>
        </p:nvSpPr>
        <p:spPr>
          <a:xfrm>
            <a:off x="3529904" y="1619812"/>
            <a:ext cx="314870" cy="15646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 8</a:t>
            </a:r>
            <a:endParaRPr lang="en-IN" sz="8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CF9C979-1B79-C5C9-25A2-736787A4F924}"/>
              </a:ext>
            </a:extLst>
          </p:cNvPr>
          <p:cNvSpPr/>
          <p:nvPr/>
        </p:nvSpPr>
        <p:spPr>
          <a:xfrm>
            <a:off x="3852300" y="1846009"/>
            <a:ext cx="659383" cy="16048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11</a:t>
            </a:r>
            <a:endParaRPr lang="en-IN" sz="800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F39D93EB-71A3-9613-85DE-00375FE25456}"/>
              </a:ext>
            </a:extLst>
          </p:cNvPr>
          <p:cNvSpPr/>
          <p:nvPr/>
        </p:nvSpPr>
        <p:spPr>
          <a:xfrm>
            <a:off x="4529261" y="2051918"/>
            <a:ext cx="1971751" cy="16048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29</a:t>
            </a:r>
            <a:endParaRPr lang="en-IN" sz="800" dirty="0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4686B466-24FF-B23A-00DF-F17E405D7550}"/>
              </a:ext>
            </a:extLst>
          </p:cNvPr>
          <p:cNvCxnSpPr/>
          <p:nvPr/>
        </p:nvCxnSpPr>
        <p:spPr>
          <a:xfrm flipH="1">
            <a:off x="150761" y="966050"/>
            <a:ext cx="138623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174574C-A4F2-941C-9784-29DF0F7FC6DC}"/>
              </a:ext>
            </a:extLst>
          </p:cNvPr>
          <p:cNvCxnSpPr>
            <a:cxnSpLocks/>
          </p:cNvCxnSpPr>
          <p:nvPr/>
        </p:nvCxnSpPr>
        <p:spPr>
          <a:xfrm flipH="1">
            <a:off x="132952" y="1178027"/>
            <a:ext cx="140404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4472010-1725-FFF2-61A0-4599D286947E}"/>
              </a:ext>
            </a:extLst>
          </p:cNvPr>
          <p:cNvCxnSpPr>
            <a:cxnSpLocks/>
          </p:cNvCxnSpPr>
          <p:nvPr/>
        </p:nvCxnSpPr>
        <p:spPr>
          <a:xfrm flipH="1">
            <a:off x="150762" y="1397260"/>
            <a:ext cx="138623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ectangle 103">
            <a:extLst>
              <a:ext uri="{FF2B5EF4-FFF2-40B4-BE49-F238E27FC236}">
                <a16:creationId xmlns:a16="http://schemas.microsoft.com/office/drawing/2014/main" id="{3C57BD9C-31DA-C39E-BE79-0CDC7EC2561E}"/>
              </a:ext>
            </a:extLst>
          </p:cNvPr>
          <p:cNvSpPr/>
          <p:nvPr/>
        </p:nvSpPr>
        <p:spPr>
          <a:xfrm>
            <a:off x="5345976" y="2273278"/>
            <a:ext cx="1295478" cy="16052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19</a:t>
            </a:r>
            <a:endParaRPr lang="en-IN" sz="800" dirty="0"/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BB2861C2-66CD-8615-7196-920A6591A6A3}"/>
              </a:ext>
            </a:extLst>
          </p:cNvPr>
          <p:cNvCxnSpPr>
            <a:cxnSpLocks/>
          </p:cNvCxnSpPr>
          <p:nvPr/>
        </p:nvCxnSpPr>
        <p:spPr>
          <a:xfrm flipH="1">
            <a:off x="132952" y="1611250"/>
            <a:ext cx="138623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5CD2833E-FA11-7733-D902-399BF1D7952E}"/>
              </a:ext>
            </a:extLst>
          </p:cNvPr>
          <p:cNvCxnSpPr>
            <a:cxnSpLocks/>
          </p:cNvCxnSpPr>
          <p:nvPr/>
        </p:nvCxnSpPr>
        <p:spPr>
          <a:xfrm flipH="1">
            <a:off x="132952" y="1846009"/>
            <a:ext cx="138623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BF9DEE8-4DDB-58D8-CE2D-D08777D20192}"/>
              </a:ext>
            </a:extLst>
          </p:cNvPr>
          <p:cNvCxnSpPr>
            <a:cxnSpLocks/>
          </p:cNvCxnSpPr>
          <p:nvPr/>
        </p:nvCxnSpPr>
        <p:spPr>
          <a:xfrm flipH="1">
            <a:off x="132952" y="3132014"/>
            <a:ext cx="138623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17D9B07-5D45-4723-268C-C9E16A84A633}"/>
              </a:ext>
            </a:extLst>
          </p:cNvPr>
          <p:cNvCxnSpPr>
            <a:cxnSpLocks/>
          </p:cNvCxnSpPr>
          <p:nvPr/>
        </p:nvCxnSpPr>
        <p:spPr>
          <a:xfrm flipH="1">
            <a:off x="150761" y="2433798"/>
            <a:ext cx="138623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98287111-DBB9-B998-D84C-CF2989A22B2D}"/>
              </a:ext>
            </a:extLst>
          </p:cNvPr>
          <p:cNvCxnSpPr>
            <a:cxnSpLocks/>
          </p:cNvCxnSpPr>
          <p:nvPr/>
        </p:nvCxnSpPr>
        <p:spPr>
          <a:xfrm flipH="1">
            <a:off x="150761" y="2201729"/>
            <a:ext cx="138623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D104B205-4A1B-A9C0-0E43-FD2C228EA5C0}"/>
              </a:ext>
            </a:extLst>
          </p:cNvPr>
          <p:cNvCxnSpPr>
            <a:cxnSpLocks/>
          </p:cNvCxnSpPr>
          <p:nvPr/>
        </p:nvCxnSpPr>
        <p:spPr>
          <a:xfrm flipH="1">
            <a:off x="150761" y="2007075"/>
            <a:ext cx="138623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560A252-28F3-ABAE-00A1-D981909F2880}"/>
              </a:ext>
            </a:extLst>
          </p:cNvPr>
          <p:cNvSpPr/>
          <p:nvPr/>
        </p:nvSpPr>
        <p:spPr>
          <a:xfrm>
            <a:off x="5993715" y="2532961"/>
            <a:ext cx="1380592" cy="1393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23</a:t>
            </a:r>
            <a:endParaRPr lang="en-IN" sz="800" dirty="0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41867128-7A85-F8B9-6743-945F9F9A62E4}"/>
              </a:ext>
            </a:extLst>
          </p:cNvPr>
          <p:cNvSpPr/>
          <p:nvPr/>
        </p:nvSpPr>
        <p:spPr>
          <a:xfrm>
            <a:off x="2495813" y="2754359"/>
            <a:ext cx="4996567" cy="15646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79</a:t>
            </a:r>
            <a:endParaRPr lang="en-IN" sz="800" dirty="0"/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FA6EE291-69CC-EFC1-BF45-06E1FC97423E}"/>
              </a:ext>
            </a:extLst>
          </p:cNvPr>
          <p:cNvCxnSpPr>
            <a:cxnSpLocks/>
          </p:cNvCxnSpPr>
          <p:nvPr/>
        </p:nvCxnSpPr>
        <p:spPr>
          <a:xfrm flipH="1">
            <a:off x="150761" y="2855720"/>
            <a:ext cx="138623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bject 3">
            <a:extLst>
              <a:ext uri="{FF2B5EF4-FFF2-40B4-BE49-F238E27FC236}">
                <a16:creationId xmlns:a16="http://schemas.microsoft.com/office/drawing/2014/main" id="{8E7131D3-F1B1-FE77-7DE0-E4A32E090857}"/>
              </a:ext>
            </a:extLst>
          </p:cNvPr>
          <p:cNvSpPr txBox="1">
            <a:spLocks/>
          </p:cNvSpPr>
          <p:nvPr/>
        </p:nvSpPr>
        <p:spPr>
          <a:xfrm>
            <a:off x="558800" y="525279"/>
            <a:ext cx="7627559" cy="320601"/>
          </a:xfrm>
          <a:prstGeom prst="rect">
            <a:avLst/>
          </a:prstGeom>
        </p:spPr>
        <p:txBody>
          <a:bodyPr vert="horz" wrap="square" lIns="0" tIns="12700" rIns="0" bIns="0" rtlCol="0" anchor="b">
            <a:spAutoFit/>
          </a:bodyPr>
          <a:lstStyle>
            <a:lvl1pPr algn="ctr">
              <a:defRPr sz="4000" b="0" i="0">
                <a:solidFill>
                  <a:srgbClr val="161616"/>
                </a:solidFill>
                <a:latin typeface="Arial MT"/>
                <a:ea typeface="+mj-ea"/>
                <a:cs typeface="Arial MT"/>
              </a:defRPr>
            </a:lvl1pPr>
          </a:lstStyle>
          <a:p>
            <a:pPr marL="16510" marR="5080" indent="-4445"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6A5BAF7F-7AC2-5B54-EC75-15534ED3A860}"/>
              </a:ext>
            </a:extLst>
          </p:cNvPr>
          <p:cNvSpPr txBox="1">
            <a:spLocks/>
          </p:cNvSpPr>
          <p:nvPr/>
        </p:nvSpPr>
        <p:spPr>
          <a:xfrm>
            <a:off x="558800" y="58549"/>
            <a:ext cx="2140585" cy="320601"/>
          </a:xfrm>
          <a:prstGeom prst="rect">
            <a:avLst/>
          </a:prstGeom>
        </p:spPr>
        <p:txBody>
          <a:bodyPr vert="horz" wrap="square" lIns="0" tIns="12700" rIns="0" bIns="0" rtlCol="0" anchor="b">
            <a:spAutoFit/>
          </a:bodyPr>
          <a:lstStyle>
            <a:lvl1pPr algn="ctr">
              <a:defRPr sz="4000" b="0" i="0">
                <a:solidFill>
                  <a:srgbClr val="161616"/>
                </a:solidFill>
                <a:latin typeface="Arial MT"/>
                <a:ea typeface="+mj-ea"/>
                <a:cs typeface="Arial MT"/>
              </a:defRPr>
            </a:lvl1pPr>
          </a:lstStyle>
          <a:p>
            <a:pPr marL="16510" marR="5080" indent="-4445">
              <a:spcBef>
                <a:spcPts val="100"/>
              </a:spcBef>
            </a:pPr>
            <a:r>
              <a:rPr lang="en-IN" sz="2000">
                <a:solidFill>
                  <a:schemeClr val="bg1"/>
                </a:solidFill>
              </a:rPr>
              <a:t>RESULTS </a:t>
            </a:r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16" name="object 3">
            <a:extLst>
              <a:ext uri="{FF2B5EF4-FFF2-40B4-BE49-F238E27FC236}">
                <a16:creationId xmlns:a16="http://schemas.microsoft.com/office/drawing/2014/main" id="{71171F37-B419-02F4-C2B0-56E9CA00F3F1}"/>
              </a:ext>
            </a:extLst>
          </p:cNvPr>
          <p:cNvSpPr txBox="1">
            <a:spLocks/>
          </p:cNvSpPr>
          <p:nvPr/>
        </p:nvSpPr>
        <p:spPr>
          <a:xfrm>
            <a:off x="306222" y="86388"/>
            <a:ext cx="2140585" cy="320601"/>
          </a:xfrm>
          <a:prstGeom prst="rect">
            <a:avLst/>
          </a:prstGeom>
        </p:spPr>
        <p:txBody>
          <a:bodyPr vert="horz" wrap="square" lIns="0" tIns="12700" rIns="0" bIns="0" rtlCol="0" anchor="b">
            <a:spAutoFit/>
          </a:bodyPr>
          <a:lstStyle>
            <a:lvl1pPr algn="ctr">
              <a:defRPr sz="4000" b="0" i="0">
                <a:solidFill>
                  <a:srgbClr val="161616"/>
                </a:solidFill>
                <a:latin typeface="Arial MT"/>
                <a:ea typeface="+mj-ea"/>
                <a:cs typeface="Arial MT"/>
              </a:defRPr>
            </a:lvl1pPr>
          </a:lstStyle>
          <a:p>
            <a:pPr marL="16510" marR="5080" indent="-4445">
              <a:spcBef>
                <a:spcPts val="100"/>
              </a:spcBef>
            </a:pPr>
            <a:r>
              <a:rPr lang="en-IN" sz="2000" dirty="0">
                <a:solidFill>
                  <a:schemeClr val="tx1"/>
                </a:solidFill>
              </a:rPr>
              <a:t>GANTT CHART 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FF9718B-DBFB-27B4-4FFD-CB4E4D3DC6DD}"/>
              </a:ext>
            </a:extLst>
          </p:cNvPr>
          <p:cNvCxnSpPr/>
          <p:nvPr/>
        </p:nvCxnSpPr>
        <p:spPr>
          <a:xfrm flipH="1">
            <a:off x="132952" y="2669989"/>
            <a:ext cx="138623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3F00F75-3D4A-43EA-9CE9-FAD6DE709953}"/>
              </a:ext>
            </a:extLst>
          </p:cNvPr>
          <p:cNvSpPr txBox="1"/>
          <p:nvPr/>
        </p:nvSpPr>
        <p:spPr>
          <a:xfrm>
            <a:off x="3282046" y="4218968"/>
            <a:ext cx="409226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900" dirty="0">
                <a:latin typeface="+mn-lt"/>
              </a:rPr>
              <a:t>Fig 1.10:Gantt chart</a:t>
            </a:r>
          </a:p>
        </p:txBody>
      </p:sp>
    </p:spTree>
    <p:extLst>
      <p:ext uri="{BB962C8B-B14F-4D97-AF65-F5344CB8AC3E}">
        <p14:creationId xmlns:p14="http://schemas.microsoft.com/office/powerpoint/2010/main" val="15412970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4F54664-D17C-D121-3B85-69EB29AFB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42570"/>
              </p:ext>
            </p:extLst>
          </p:nvPr>
        </p:nvGraphicFramePr>
        <p:xfrm>
          <a:off x="254000" y="314827"/>
          <a:ext cx="7620000" cy="402811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810000">
                  <a:extLst>
                    <a:ext uri="{9D8B030D-6E8A-4147-A177-3AD203B41FA5}">
                      <a16:colId xmlns:a16="http://schemas.microsoft.com/office/drawing/2014/main" val="3704958821"/>
                    </a:ext>
                  </a:extLst>
                </a:gridCol>
                <a:gridCol w="3810000">
                  <a:extLst>
                    <a:ext uri="{9D8B030D-6E8A-4147-A177-3AD203B41FA5}">
                      <a16:colId xmlns:a16="http://schemas.microsoft.com/office/drawing/2014/main" val="355764274"/>
                    </a:ext>
                  </a:extLst>
                </a:gridCol>
              </a:tblGrid>
              <a:tr h="370514">
                <a:tc>
                  <a:txBody>
                    <a:bodyPr/>
                    <a:lstStyle/>
                    <a:p>
                      <a:pPr lvl="0" algn="ctr"/>
                      <a:r>
                        <a:rPr lang="en-IN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 MEMBERS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539143"/>
                  </a:ext>
                </a:extLst>
              </a:tr>
              <a:tr h="348170">
                <a:tc>
                  <a:txBody>
                    <a:bodyPr/>
                    <a:lstStyle/>
                    <a:p>
                      <a:r>
                        <a:rPr lang="en-IN" dirty="0"/>
                        <a:t>Data collection, Literature Survey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Fathima,Jemsheena,Thanzeera,Aparna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926633"/>
                  </a:ext>
                </a:extLst>
              </a:tr>
              <a:tr h="348170">
                <a:tc>
                  <a:txBody>
                    <a:bodyPr/>
                    <a:lstStyle/>
                    <a:p>
                      <a:r>
                        <a:rPr lang="en-IN" dirty="0"/>
                        <a:t>System 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Fathima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13657"/>
                  </a:ext>
                </a:extLst>
              </a:tr>
              <a:tr h="348170">
                <a:tc>
                  <a:txBody>
                    <a:bodyPr/>
                    <a:lstStyle/>
                    <a:p>
                      <a:r>
                        <a:rPr lang="en-IN" dirty="0"/>
                        <a:t>Interaction Diagram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Thanzeera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0315381"/>
                  </a:ext>
                </a:extLst>
              </a:tr>
              <a:tr h="348170">
                <a:tc>
                  <a:txBody>
                    <a:bodyPr/>
                    <a:lstStyle/>
                    <a:p>
                      <a:r>
                        <a:rPr lang="en-IN" dirty="0"/>
                        <a:t>Hardware Setup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 err="1"/>
                        <a:t>Fathima,Jemsheena,Thanzeera,Aparna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092355"/>
                  </a:ext>
                </a:extLst>
              </a:tr>
              <a:tr h="348170">
                <a:tc>
                  <a:txBody>
                    <a:bodyPr/>
                    <a:lstStyle/>
                    <a:p>
                      <a:r>
                        <a:rPr lang="en-IN" dirty="0"/>
                        <a:t>Develop the Software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Fathima,</a:t>
                      </a:r>
                      <a:r>
                        <a:rPr lang="en-IN" err="1"/>
                        <a:t>Thanzeera</a:t>
                      </a:r>
                      <a:r>
                        <a:rPr lang="en-IN"/>
                        <a:t>,Jemsheena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442766"/>
                  </a:ext>
                </a:extLst>
              </a:tr>
              <a:tr h="348170">
                <a:tc>
                  <a:txBody>
                    <a:bodyPr/>
                    <a:lstStyle/>
                    <a:p>
                      <a:r>
                        <a:rPr lang="en-IN" dirty="0"/>
                        <a:t>Testing the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Jemsheena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827276"/>
                  </a:ext>
                </a:extLst>
              </a:tr>
              <a:tr h="348170">
                <a:tc>
                  <a:txBody>
                    <a:bodyPr/>
                    <a:lstStyle/>
                    <a:p>
                      <a:r>
                        <a:rPr lang="en-IN" dirty="0"/>
                        <a:t>Documentation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 err="1"/>
                        <a:t>Fathima,Jemsheena,Thanzeera,Aparna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2293018"/>
                  </a:ext>
                </a:extLst>
              </a:tr>
              <a:tr h="348170">
                <a:tc>
                  <a:txBody>
                    <a:bodyPr/>
                    <a:lstStyle/>
                    <a:p>
                      <a:r>
                        <a:rPr lang="en-IN" dirty="0"/>
                        <a:t>Cost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Fathima,Jemsheena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792923"/>
                  </a:ext>
                </a:extLst>
              </a:tr>
              <a:tr h="348170">
                <a:tc>
                  <a:txBody>
                    <a:bodyPr/>
                    <a:lstStyle/>
                    <a:p>
                      <a:r>
                        <a:rPr lang="en-IN" dirty="0"/>
                        <a:t>Circuit Diagram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Jemsheena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006785"/>
                  </a:ext>
                </a:extLst>
              </a:tr>
              <a:tr h="348170">
                <a:tc>
                  <a:txBody>
                    <a:bodyPr/>
                    <a:lstStyle/>
                    <a:p>
                      <a:r>
                        <a:rPr lang="en-IN" dirty="0"/>
                        <a:t>Report Writing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Thanzeera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9406388"/>
                  </a:ext>
                </a:extLst>
              </a:tr>
            </a:tbl>
          </a:graphicData>
        </a:graphic>
      </p:graphicFrame>
      <p:sp>
        <p:nvSpPr>
          <p:cNvPr id="2" name="object 3">
            <a:extLst>
              <a:ext uri="{FF2B5EF4-FFF2-40B4-BE49-F238E27FC236}">
                <a16:creationId xmlns:a16="http://schemas.microsoft.com/office/drawing/2014/main" id="{B32BAFFA-3612-4C6A-9495-2330EDC232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0200" y="6184"/>
            <a:ext cx="214058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1400" b="1" dirty="0">
                <a:solidFill>
                  <a:schemeClr val="tx1"/>
                </a:solidFill>
              </a:rPr>
              <a:t>TASK ALLOCATION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4F73CF-D810-4BA6-B627-3ACB613ECD54}"/>
              </a:ext>
            </a:extLst>
          </p:cNvPr>
          <p:cNvSpPr txBox="1"/>
          <p:nvPr/>
        </p:nvSpPr>
        <p:spPr>
          <a:xfrm>
            <a:off x="3378200" y="4325947"/>
            <a:ext cx="406328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900" dirty="0">
                <a:latin typeface="+mn-lt"/>
              </a:rPr>
              <a:t>Table 1.1:Task Allocation</a:t>
            </a:r>
          </a:p>
        </p:txBody>
      </p:sp>
    </p:spTree>
    <p:extLst>
      <p:ext uri="{BB962C8B-B14F-4D97-AF65-F5344CB8AC3E}">
        <p14:creationId xmlns:p14="http://schemas.microsoft.com/office/powerpoint/2010/main" val="21158907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95D8A-B104-177F-43CB-253A77827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77B242D-DC3F-CD4A-256A-0E66F0F4978A}"/>
              </a:ext>
            </a:extLst>
          </p:cNvPr>
          <p:cNvSpPr/>
          <p:nvPr/>
        </p:nvSpPr>
        <p:spPr>
          <a:xfrm>
            <a:off x="0" y="-16778"/>
            <a:ext cx="3038475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7DAA9A1C-EBA4-68DC-A210-7CD5387497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2640" y="281685"/>
            <a:ext cx="214058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>
                <a:solidFill>
                  <a:schemeClr val="bg1"/>
                </a:solidFill>
              </a:rPr>
              <a:t>CONCLUSION </a:t>
            </a:r>
            <a:endParaRPr lang="en-IN" sz="2000" dirty="0">
              <a:solidFill>
                <a:schemeClr val="bg1"/>
              </a:solidFill>
            </a:endParaRPr>
          </a:p>
        </p:txBody>
      </p:sp>
      <p:pic>
        <p:nvPicPr>
          <p:cNvPr id="9" name="object 9">
            <a:extLst>
              <a:ext uri="{FF2B5EF4-FFF2-40B4-BE49-F238E27FC236}">
                <a16:creationId xmlns:a16="http://schemas.microsoft.com/office/drawing/2014/main" id="{9EE443BB-8713-1E38-062A-AD8D3BA8A61A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08792" y="984504"/>
            <a:ext cx="76190" cy="76199"/>
          </a:xfrm>
          <a:prstGeom prst="rect">
            <a:avLst/>
          </a:prstGeom>
        </p:spPr>
      </p:pic>
      <p:pic>
        <p:nvPicPr>
          <p:cNvPr id="10" name="object 10">
            <a:extLst>
              <a:ext uri="{FF2B5EF4-FFF2-40B4-BE49-F238E27FC236}">
                <a16:creationId xmlns:a16="http://schemas.microsoft.com/office/drawing/2014/main" id="{5329935A-2033-DB82-AD17-E171DC6D4EA6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17042" y="1588414"/>
            <a:ext cx="76190" cy="76200"/>
          </a:xfrm>
          <a:prstGeom prst="rect">
            <a:avLst/>
          </a:prstGeom>
        </p:spPr>
      </p:pic>
      <p:pic>
        <p:nvPicPr>
          <p:cNvPr id="11" name="object 11">
            <a:extLst>
              <a:ext uri="{FF2B5EF4-FFF2-40B4-BE49-F238E27FC236}">
                <a16:creationId xmlns:a16="http://schemas.microsoft.com/office/drawing/2014/main" id="{87F5B36F-FBC1-6945-661A-BAE551DBEE0A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405353" y="2050367"/>
            <a:ext cx="76190" cy="76200"/>
          </a:xfrm>
          <a:prstGeom prst="rect">
            <a:avLst/>
          </a:prstGeom>
        </p:spPr>
      </p:pic>
      <p:sp>
        <p:nvSpPr>
          <p:cNvPr id="13" name="object 13">
            <a:extLst>
              <a:ext uri="{FF2B5EF4-FFF2-40B4-BE49-F238E27FC236}">
                <a16:creationId xmlns:a16="http://schemas.microsoft.com/office/drawing/2014/main" id="{8E59AF17-1D24-3739-2B9A-2A1529F3962D}"/>
              </a:ext>
            </a:extLst>
          </p:cNvPr>
          <p:cNvSpPr txBox="1"/>
          <p:nvPr/>
        </p:nvSpPr>
        <p:spPr>
          <a:xfrm>
            <a:off x="3569830" y="914400"/>
            <a:ext cx="4110906" cy="3359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50" dirty="0"/>
              <a:t>The Multilingual Smart Glasses provide a reliable assistive solution for visually impaired individuals in outdoor environments.</a:t>
            </a:r>
            <a:endParaRPr sz="1050" dirty="0">
              <a:latin typeface="Arial MT"/>
              <a:cs typeface="Arial MT"/>
            </a:endParaRPr>
          </a:p>
        </p:txBody>
      </p:sp>
      <p:pic>
        <p:nvPicPr>
          <p:cNvPr id="7" name="object 11">
            <a:extLst>
              <a:ext uri="{FF2B5EF4-FFF2-40B4-BE49-F238E27FC236}">
                <a16:creationId xmlns:a16="http://schemas.microsoft.com/office/drawing/2014/main" id="{CA602051-0AC0-9333-DFB5-A6C3890E8533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406729" y="2551175"/>
            <a:ext cx="76190" cy="762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46597A-053F-2309-34BF-2E28E30C8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8079" y="1411972"/>
            <a:ext cx="4159250" cy="2392963"/>
          </a:xfrm>
        </p:spPr>
        <p:txBody>
          <a:bodyPr/>
          <a:lstStyle/>
          <a:p>
            <a:endParaRPr lang="en-US" dirty="0"/>
          </a:p>
          <a:p>
            <a:r>
              <a:rPr lang="en-US" sz="1050" dirty="0"/>
              <a:t>The system effectively integrates real-time object detection, face recognition, and multilingual narration to enhance accessibility.</a:t>
            </a:r>
          </a:p>
          <a:p>
            <a:endParaRPr lang="en-US" sz="1050" dirty="0"/>
          </a:p>
          <a:p>
            <a:r>
              <a:rPr lang="en-US" sz="1050" dirty="0"/>
              <a:t>Hands-free voice command ensures seamless and convenient user interaction.</a:t>
            </a:r>
          </a:p>
          <a:p>
            <a:endParaRPr lang="en-US" sz="1050" dirty="0"/>
          </a:p>
          <a:p>
            <a:r>
              <a:rPr lang="en-US" sz="1050" dirty="0"/>
              <a:t>Navigation assistance helps users reach their home location.</a:t>
            </a:r>
          </a:p>
          <a:p>
            <a:endParaRPr lang="en-US" sz="1050" dirty="0"/>
          </a:p>
          <a:p>
            <a:endParaRPr lang="en-US" sz="1050" dirty="0"/>
          </a:p>
          <a:p>
            <a:r>
              <a:rPr lang="en-US" sz="1050" dirty="0"/>
              <a:t>Emergency call and SMS with GPS feature ensures safety and quick response in critical situations.</a:t>
            </a:r>
          </a:p>
          <a:p>
            <a:endParaRPr lang="en-US" sz="1050" dirty="0"/>
          </a:p>
          <a:p>
            <a:r>
              <a:rPr lang="en-US" sz="1050" dirty="0"/>
              <a:t>The project demonstrated efficiency, and practicality, making it a valuable assistive technology for real-world use.</a:t>
            </a:r>
          </a:p>
        </p:txBody>
      </p:sp>
      <p:pic>
        <p:nvPicPr>
          <p:cNvPr id="6" name="object 11">
            <a:extLst>
              <a:ext uri="{FF2B5EF4-FFF2-40B4-BE49-F238E27FC236}">
                <a16:creationId xmlns:a16="http://schemas.microsoft.com/office/drawing/2014/main" id="{9F46BE68-CA31-5865-771C-4704257C8E2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405353" y="3518423"/>
            <a:ext cx="76190" cy="76200"/>
          </a:xfrm>
          <a:prstGeom prst="rect">
            <a:avLst/>
          </a:prstGeom>
        </p:spPr>
      </p:pic>
      <p:pic>
        <p:nvPicPr>
          <p:cNvPr id="8" name="object 11">
            <a:extLst>
              <a:ext uri="{FF2B5EF4-FFF2-40B4-BE49-F238E27FC236}">
                <a16:creationId xmlns:a16="http://schemas.microsoft.com/office/drawing/2014/main" id="{69308C38-22EF-49FA-A4FC-CC463DE01E3F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405353" y="3028187"/>
            <a:ext cx="76190" cy="7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53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33D37-B032-1B16-E142-7352BA67A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F8861B-8548-EC26-6192-47BCC211B2C9}"/>
              </a:ext>
            </a:extLst>
          </p:cNvPr>
          <p:cNvSpPr txBox="1"/>
          <p:nvPr/>
        </p:nvSpPr>
        <p:spPr>
          <a:xfrm>
            <a:off x="711200" y="609600"/>
            <a:ext cx="515546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rial MT"/>
              </a:rPr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12E546-7EF5-4676-60E0-949287029D45}"/>
              </a:ext>
            </a:extLst>
          </p:cNvPr>
          <p:cNvSpPr txBox="1"/>
          <p:nvPr/>
        </p:nvSpPr>
        <p:spPr>
          <a:xfrm>
            <a:off x="558800" y="1143000"/>
            <a:ext cx="6553200" cy="3110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Bai, J.; Liu, Z.; Lin, Y.; Li, Y.; Lian, S.; Liu, D. Wearable Travel Aid for Environment Perception and Navigation of Visually Impaired People. Electronics 2019, 8, 697.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Park, H.; Ou, S.; Lee, J. Implementation of Multi-Object Recognition System for the Blind.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Intell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Autom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. Soft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Comput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. 2021, 29, 247–258. 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M.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Mukhiddinov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and J. Cho, "Smart Glass System using deep learning for the blind and visually impaired," Computer Vision and Pattern Recognition Techniques, 2021.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IN" sz="1200" dirty="0">
                <a:solidFill>
                  <a:schemeClr val="bg1"/>
                </a:solidFill>
                <a:latin typeface="+mn-lt"/>
              </a:rPr>
              <a:t>Joshi, R.C.; Yadav, S.; Dutta, M.K.; Travieso-Gonzalez, C.M. Efficient Multi-Object Detection and Smart Navigation Using Artificial Intelligence for Visually Impaired People. Entropy 2020, 22, 941.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IN" sz="1200" dirty="0">
                <a:solidFill>
                  <a:schemeClr val="bg1"/>
                </a:solidFill>
                <a:latin typeface="+mn-lt"/>
              </a:rPr>
              <a:t>S. K. </a:t>
            </a:r>
            <a:r>
              <a:rPr lang="en-IN" sz="1200" dirty="0" err="1">
                <a:solidFill>
                  <a:schemeClr val="bg1"/>
                </a:solidFill>
                <a:latin typeface="+mn-lt"/>
              </a:rPr>
              <a:t>Jarraya</a:t>
            </a:r>
            <a:r>
              <a:rPr lang="en-IN" sz="1200" dirty="0">
                <a:solidFill>
                  <a:schemeClr val="bg1"/>
                </a:solidFill>
                <a:latin typeface="+mn-lt"/>
              </a:rPr>
              <a:t>, W. S. Al-</a:t>
            </a:r>
            <a:r>
              <a:rPr lang="en-IN" sz="1200" dirty="0" err="1">
                <a:solidFill>
                  <a:schemeClr val="bg1"/>
                </a:solidFill>
                <a:latin typeface="+mn-lt"/>
              </a:rPr>
              <a:t>Shehri</a:t>
            </a:r>
            <a:r>
              <a:rPr lang="en-IN" sz="1200" dirty="0">
                <a:solidFill>
                  <a:schemeClr val="bg1"/>
                </a:solidFill>
                <a:latin typeface="+mn-lt"/>
              </a:rPr>
              <a:t>, and M. S. Hali, "Deep Multi-Layer Perceptron-Based Obstacle Classification Method From Partial Visual Information: Application to the Assistance of Visually Impaired People," IEEE Access, vol. 8, pp. 1-10, Jan. 2020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29671800-3E6D-B6B9-753D-D0FA62957F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5722217"/>
              </p:ext>
            </p:extLst>
          </p:nvPr>
        </p:nvGraphicFramePr>
        <p:xfrm>
          <a:off x="-50800" y="-30163"/>
          <a:ext cx="8229600" cy="47148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3886200" imgH="2185449" progId="PowerPoint.Slide.12">
                  <p:embed/>
                </p:oleObj>
              </mc:Choice>
              <mc:Fallback>
                <p:oleObj name="Slide" r:id="rId2" imgW="3886200" imgH="2185449" progId="PowerPoint.Slide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29671800-3E6D-B6B9-753D-D0FA62957F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50800" y="-30163"/>
                        <a:ext cx="8229600" cy="47148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57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1333" y="826008"/>
            <a:ext cx="2489904" cy="3404615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3175618" y="1213103"/>
            <a:ext cx="253365" cy="247015"/>
          </a:xfrm>
          <a:custGeom>
            <a:avLst/>
            <a:gdLst/>
            <a:ahLst/>
            <a:cxnLst/>
            <a:rect l="l" t="t" r="r" b="b"/>
            <a:pathLst>
              <a:path w="253364" h="247015">
                <a:moveTo>
                  <a:pt x="252984" y="246888"/>
                </a:moveTo>
                <a:lnTo>
                  <a:pt x="0" y="246888"/>
                </a:lnTo>
                <a:lnTo>
                  <a:pt x="0" y="0"/>
                </a:lnTo>
                <a:lnTo>
                  <a:pt x="252984" y="0"/>
                </a:lnTo>
                <a:lnTo>
                  <a:pt x="252984" y="24688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224510" y="1234948"/>
            <a:ext cx="16065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-25" dirty="0">
                <a:solidFill>
                  <a:srgbClr val="FFFFFF"/>
                </a:solidFill>
                <a:latin typeface="Consolas"/>
                <a:cs typeface="Consolas"/>
              </a:rPr>
              <a:t>01</a:t>
            </a:r>
            <a:endParaRPr sz="1000" dirty="0">
              <a:latin typeface="Consolas"/>
              <a:cs typeface="Consolas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175618" y="2645664"/>
            <a:ext cx="256540" cy="256540"/>
            <a:chOff x="3175618" y="2645664"/>
            <a:chExt cx="256540" cy="256540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84762" y="2645664"/>
              <a:ext cx="237714" cy="256031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175618" y="2645664"/>
              <a:ext cx="255999" cy="256031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5601524" y="1213103"/>
            <a:ext cx="247015" cy="247015"/>
          </a:xfrm>
          <a:custGeom>
            <a:avLst/>
            <a:gdLst/>
            <a:ahLst/>
            <a:cxnLst/>
            <a:rect l="l" t="t" r="r" b="b"/>
            <a:pathLst>
              <a:path w="247014" h="247015">
                <a:moveTo>
                  <a:pt x="246888" y="246888"/>
                </a:moveTo>
                <a:lnTo>
                  <a:pt x="0" y="246888"/>
                </a:lnTo>
                <a:lnTo>
                  <a:pt x="0" y="0"/>
                </a:lnTo>
                <a:lnTo>
                  <a:pt x="246888" y="0"/>
                </a:lnTo>
                <a:lnTo>
                  <a:pt x="246888" y="246888"/>
                </a:lnTo>
                <a:close/>
              </a:path>
            </a:pathLst>
          </a:custGeom>
          <a:solidFill>
            <a:srgbClr val="528CB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644046" y="1228598"/>
            <a:ext cx="166370" cy="185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50" spc="-25" dirty="0">
                <a:solidFill>
                  <a:srgbClr val="FFFFFF"/>
                </a:solidFill>
                <a:latin typeface="Consolas"/>
                <a:cs typeface="Consolas"/>
              </a:rPr>
              <a:t>02</a:t>
            </a:r>
            <a:endParaRPr sz="1050">
              <a:latin typeface="Consolas"/>
              <a:cs typeface="Consolas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5601524" y="2645664"/>
            <a:ext cx="250190" cy="256540"/>
            <a:chOff x="5601524" y="2645664"/>
            <a:chExt cx="250190" cy="256540"/>
          </a:xfrm>
        </p:grpSpPr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610667" y="2645664"/>
              <a:ext cx="240761" cy="179831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601524" y="2645664"/>
              <a:ext cx="249904" cy="256031"/>
            </a:xfrm>
            <a:prstGeom prst="rect">
              <a:avLst/>
            </a:prstGeom>
          </p:spPr>
        </p:pic>
      </p:grp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328452" y="304038"/>
            <a:ext cx="562673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>
              <a:lnSpc>
                <a:spcPct val="100000"/>
              </a:lnSpc>
              <a:spcBef>
                <a:spcPts val="100"/>
              </a:spcBef>
            </a:pPr>
            <a:r>
              <a:rPr lang="en-IN" sz="2000" b="1" dirty="0"/>
              <a:t>INTRODUCTION</a:t>
            </a:r>
            <a:endParaRPr sz="2000" b="1" dirty="0"/>
          </a:p>
        </p:txBody>
      </p:sp>
      <p:sp>
        <p:nvSpPr>
          <p:cNvPr id="15" name="object 15"/>
          <p:cNvSpPr txBox="1"/>
          <p:nvPr/>
        </p:nvSpPr>
        <p:spPr>
          <a:xfrm>
            <a:off x="3170053" y="1515095"/>
            <a:ext cx="2138680" cy="895350"/>
          </a:xfrm>
          <a:prstGeom prst="rect">
            <a:avLst/>
          </a:prstGeom>
        </p:spPr>
        <p:txBody>
          <a:bodyPr vert="horz" wrap="square" lIns="0" tIns="46355" rIns="0" bIns="0" rtlCol="0">
            <a:spAutoFit/>
          </a:bodyPr>
          <a:lstStyle/>
          <a:p>
            <a:pPr marL="17780">
              <a:lnSpc>
                <a:spcPct val="100000"/>
              </a:lnSpc>
              <a:spcBef>
                <a:spcPts val="365"/>
              </a:spcBef>
            </a:pPr>
            <a:r>
              <a:rPr sz="950" spc="-80" dirty="0">
                <a:solidFill>
                  <a:srgbClr val="161616"/>
                </a:solidFill>
                <a:latin typeface="Arial MT"/>
                <a:cs typeface="Arial MT"/>
              </a:rPr>
              <a:t>CHALLENGES</a:t>
            </a:r>
            <a:r>
              <a:rPr sz="950" spc="6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950" spc="-100" dirty="0">
                <a:solidFill>
                  <a:srgbClr val="161616"/>
                </a:solidFill>
                <a:latin typeface="Arial MT"/>
                <a:cs typeface="Arial MT"/>
              </a:rPr>
              <a:t>FACED</a:t>
            </a:r>
            <a:r>
              <a:rPr sz="950" spc="2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950" spc="-60" dirty="0">
                <a:solidFill>
                  <a:srgbClr val="161616"/>
                </a:solidFill>
                <a:latin typeface="Arial MT"/>
                <a:cs typeface="Arial MT"/>
              </a:rPr>
              <a:t>BY</a:t>
            </a:r>
            <a:r>
              <a:rPr sz="95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950" spc="-75" dirty="0">
                <a:solidFill>
                  <a:srgbClr val="1A1A1A"/>
                </a:solidFill>
                <a:latin typeface="Arial MT"/>
                <a:cs typeface="Arial MT"/>
              </a:rPr>
              <a:t>THE</a:t>
            </a:r>
            <a:r>
              <a:rPr sz="950" spc="-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950" spc="-30" dirty="0">
                <a:solidFill>
                  <a:srgbClr val="161616"/>
                </a:solidFill>
                <a:latin typeface="Arial MT"/>
                <a:cs typeface="Arial MT"/>
              </a:rPr>
              <a:t>VISUALLY</a:t>
            </a:r>
            <a:endParaRPr sz="950" dirty="0">
              <a:latin typeface="Arial MT"/>
              <a:cs typeface="Arial MT"/>
            </a:endParaRPr>
          </a:p>
          <a:p>
            <a:pPr marL="15875">
              <a:lnSpc>
                <a:spcPct val="100000"/>
              </a:lnSpc>
              <a:spcBef>
                <a:spcPts val="254"/>
              </a:spcBef>
            </a:pPr>
            <a:r>
              <a:rPr sz="900" spc="-10" dirty="0">
                <a:solidFill>
                  <a:srgbClr val="181818"/>
                </a:solidFill>
                <a:latin typeface="Arial MT"/>
                <a:cs typeface="Arial MT"/>
              </a:rPr>
              <a:t>IMPAIRED</a:t>
            </a:r>
            <a:endParaRPr sz="900" dirty="0">
              <a:latin typeface="Arial MT"/>
              <a:cs typeface="Arial MT"/>
            </a:endParaRPr>
          </a:p>
          <a:p>
            <a:pPr marL="12700" marR="158115" indent="6985">
              <a:lnSpc>
                <a:spcPct val="118900"/>
              </a:lnSpc>
              <a:spcBef>
                <a:spcPts val="250"/>
              </a:spcBef>
            </a:pPr>
            <a:r>
              <a:rPr sz="900" spc="-35" dirty="0">
                <a:solidFill>
                  <a:srgbClr val="181818"/>
                </a:solidFill>
                <a:latin typeface="Arial MT"/>
                <a:cs typeface="Arial MT"/>
              </a:rPr>
              <a:t>Visually</a:t>
            </a:r>
            <a:r>
              <a:rPr sz="900" spc="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30" dirty="0">
                <a:solidFill>
                  <a:srgbClr val="181818"/>
                </a:solidFill>
                <a:latin typeface="Arial MT"/>
                <a:cs typeface="Arial MT"/>
              </a:rPr>
              <a:t>impaired</a:t>
            </a:r>
            <a:r>
              <a:rPr sz="900" spc="-1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181818"/>
                </a:solidFill>
                <a:latin typeface="Arial MT"/>
                <a:cs typeface="Arial MT"/>
              </a:rPr>
              <a:t>individuals</a:t>
            </a:r>
            <a:r>
              <a:rPr sz="900" spc="3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181818"/>
                </a:solidFill>
                <a:latin typeface="Arial MT"/>
                <a:cs typeface="Arial MT"/>
              </a:rPr>
              <a:t>struggle</a:t>
            </a:r>
            <a:r>
              <a:rPr sz="900" spc="1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181818"/>
                </a:solidFill>
                <a:latin typeface="Arial MT"/>
                <a:cs typeface="Arial MT"/>
              </a:rPr>
              <a:t>to </a:t>
            </a:r>
            <a:r>
              <a:rPr sz="900" spc="-35" dirty="0">
                <a:solidFill>
                  <a:srgbClr val="181818"/>
                </a:solidFill>
                <a:latin typeface="Arial MT"/>
                <a:cs typeface="Arial MT"/>
              </a:rPr>
              <a:t>understand</a:t>
            </a:r>
            <a:r>
              <a:rPr sz="900" spc="1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1A1A1A"/>
                </a:solidFill>
                <a:latin typeface="Arial MT"/>
                <a:cs typeface="Arial MT"/>
              </a:rPr>
              <a:t>their</a:t>
            </a:r>
            <a:r>
              <a:rPr sz="900" spc="2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900" spc="-35" dirty="0">
                <a:solidFill>
                  <a:srgbClr val="161616"/>
                </a:solidFill>
                <a:latin typeface="Arial MT"/>
                <a:cs typeface="Arial MT"/>
              </a:rPr>
              <a:t>surroundings,</a:t>
            </a:r>
            <a:r>
              <a:rPr sz="900" spc="3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900" spc="-20" dirty="0">
                <a:solidFill>
                  <a:srgbClr val="161616"/>
                </a:solidFill>
                <a:latin typeface="Arial MT"/>
                <a:cs typeface="Arial MT"/>
              </a:rPr>
              <a:t>impacting </a:t>
            </a:r>
            <a:r>
              <a:rPr sz="900" spc="-10" dirty="0">
                <a:solidFill>
                  <a:srgbClr val="161616"/>
                </a:solidFill>
                <a:latin typeface="Arial MT"/>
                <a:cs typeface="Arial MT"/>
              </a:rPr>
              <a:t>their</a:t>
            </a:r>
            <a:r>
              <a:rPr sz="900" spc="1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161616"/>
                </a:solidFill>
                <a:latin typeface="Arial MT"/>
                <a:cs typeface="Arial MT"/>
              </a:rPr>
              <a:t>daily</a:t>
            </a:r>
            <a:r>
              <a:rPr sz="900" spc="-3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181818"/>
                </a:solidFill>
                <a:latin typeface="Arial MT"/>
                <a:cs typeface="Arial MT"/>
              </a:rPr>
              <a:t>lives.</a:t>
            </a:r>
            <a:endParaRPr sz="900" dirty="0">
              <a:latin typeface="Arial MT"/>
              <a:cs typeface="Arial MT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595858" y="1489357"/>
            <a:ext cx="2118360" cy="753110"/>
          </a:xfrm>
          <a:prstGeom prst="rect">
            <a:avLst/>
          </a:prstGeom>
        </p:spPr>
        <p:txBody>
          <a:bodyPr vert="horz" wrap="square" lIns="0" tIns="723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70"/>
              </a:spcBef>
            </a:pPr>
            <a:r>
              <a:rPr sz="950" spc="-50" dirty="0">
                <a:solidFill>
                  <a:srgbClr val="161616"/>
                </a:solidFill>
                <a:latin typeface="Arial MT"/>
                <a:cs typeface="Arial MT"/>
              </a:rPr>
              <a:t>INTRODUCTION</a:t>
            </a:r>
            <a:r>
              <a:rPr sz="950" spc="5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950" spc="-90" dirty="0">
                <a:solidFill>
                  <a:srgbClr val="181818"/>
                </a:solidFill>
                <a:latin typeface="Arial MT"/>
                <a:cs typeface="Arial MT"/>
              </a:rPr>
              <a:t>OF</a:t>
            </a:r>
            <a:r>
              <a:rPr sz="950" spc="-2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50" spc="-60" dirty="0">
                <a:solidFill>
                  <a:srgbClr val="161616"/>
                </a:solidFill>
                <a:latin typeface="Arial MT"/>
                <a:cs typeface="Arial MT"/>
              </a:rPr>
              <a:t>SMART</a:t>
            </a:r>
            <a:r>
              <a:rPr sz="950" spc="-2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950" spc="-10" dirty="0">
                <a:solidFill>
                  <a:srgbClr val="181818"/>
                </a:solidFill>
                <a:latin typeface="Arial MT"/>
                <a:cs typeface="Arial MT"/>
              </a:rPr>
              <a:t>GLASSES</a:t>
            </a:r>
            <a:endParaRPr sz="950" dirty="0">
              <a:latin typeface="Arial MT"/>
              <a:cs typeface="Arial MT"/>
            </a:endParaRPr>
          </a:p>
          <a:p>
            <a:pPr marL="13335" marR="5080" indent="1270">
              <a:lnSpc>
                <a:spcPct val="120000"/>
              </a:lnSpc>
              <a:spcBef>
                <a:spcPts val="229"/>
              </a:spcBef>
            </a:pPr>
            <a:r>
              <a:rPr sz="900" spc="-70" dirty="0">
                <a:solidFill>
                  <a:srgbClr val="181818"/>
                </a:solidFill>
                <a:latin typeface="Arial MT"/>
                <a:cs typeface="Arial MT"/>
              </a:rPr>
              <a:t>Our</a:t>
            </a:r>
            <a:r>
              <a:rPr sz="900" spc="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20" dirty="0">
                <a:solidFill>
                  <a:srgbClr val="181818"/>
                </a:solidFill>
                <a:latin typeface="Arial MT"/>
                <a:cs typeface="Arial MT"/>
              </a:rPr>
              <a:t>project</a:t>
            </a:r>
            <a:r>
              <a:rPr sz="900" spc="-2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20" dirty="0">
                <a:solidFill>
                  <a:srgbClr val="161616"/>
                </a:solidFill>
                <a:latin typeface="Arial MT"/>
                <a:cs typeface="Arial MT"/>
              </a:rPr>
              <a:t>introduces</a:t>
            </a:r>
            <a:r>
              <a:rPr sz="900" spc="4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900" spc="-40" dirty="0">
                <a:solidFill>
                  <a:srgbClr val="181818"/>
                </a:solidFill>
                <a:latin typeface="Arial MT"/>
                <a:cs typeface="Arial MT"/>
              </a:rPr>
              <a:t>smart</a:t>
            </a:r>
            <a:r>
              <a:rPr sz="90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181818"/>
                </a:solidFill>
                <a:latin typeface="Arial MT"/>
                <a:cs typeface="Arial MT"/>
              </a:rPr>
              <a:t>glasses </a:t>
            </a:r>
            <a:r>
              <a:rPr sz="900" spc="-35" dirty="0">
                <a:solidFill>
                  <a:srgbClr val="181818"/>
                </a:solidFill>
                <a:latin typeface="Arial MT"/>
                <a:cs typeface="Arial MT"/>
              </a:rPr>
              <a:t>designed</a:t>
            </a:r>
            <a:r>
              <a:rPr sz="900" spc="4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20" dirty="0">
                <a:solidFill>
                  <a:srgbClr val="181818"/>
                </a:solidFill>
                <a:latin typeface="Arial MT"/>
                <a:cs typeface="Arial MT"/>
              </a:rPr>
              <a:t>with</a:t>
            </a:r>
            <a:r>
              <a:rPr sz="900" spc="-1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35" dirty="0">
                <a:solidFill>
                  <a:srgbClr val="181818"/>
                </a:solidFill>
                <a:latin typeface="Arial MT"/>
                <a:cs typeface="Arial MT"/>
              </a:rPr>
              <a:t>Al-</a:t>
            </a:r>
            <a:r>
              <a:rPr sz="900" spc="-25" dirty="0">
                <a:solidFill>
                  <a:srgbClr val="181818"/>
                </a:solidFill>
                <a:latin typeface="Arial MT"/>
                <a:cs typeface="Arial MT"/>
              </a:rPr>
              <a:t>powered</a:t>
            </a:r>
            <a:r>
              <a:rPr sz="900" spc="7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181818"/>
                </a:solidFill>
                <a:latin typeface="Arial MT"/>
                <a:cs typeface="Arial MT"/>
              </a:rPr>
              <a:t>object</a:t>
            </a:r>
            <a:r>
              <a:rPr sz="90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40" dirty="0">
                <a:solidFill>
                  <a:srgbClr val="151515"/>
                </a:solidFill>
                <a:latin typeface="Arial MT"/>
                <a:cs typeface="Arial MT"/>
              </a:rPr>
              <a:t>and</a:t>
            </a:r>
            <a:r>
              <a:rPr sz="900" spc="-20" dirty="0">
                <a:solidFill>
                  <a:srgbClr val="151515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181818"/>
                </a:solidFill>
                <a:latin typeface="Arial MT"/>
                <a:cs typeface="Arial MT"/>
              </a:rPr>
              <a:t>scene recognition</a:t>
            </a:r>
            <a:r>
              <a:rPr sz="900" spc="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181818"/>
                </a:solidFill>
                <a:latin typeface="Arial MT"/>
                <a:cs typeface="Arial MT"/>
              </a:rPr>
              <a:t>technology.</a:t>
            </a:r>
            <a:endParaRPr sz="900" dirty="0">
              <a:latin typeface="Arial MT"/>
              <a:cs typeface="Arial MT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173835" y="2908837"/>
            <a:ext cx="1885950" cy="762000"/>
          </a:xfrm>
          <a:prstGeom prst="rect">
            <a:avLst/>
          </a:prstGeom>
        </p:spPr>
        <p:txBody>
          <a:bodyPr vert="horz" wrap="square" lIns="0" tIns="850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70"/>
              </a:spcBef>
            </a:pPr>
            <a:r>
              <a:rPr sz="1000" spc="-70" dirty="0">
                <a:solidFill>
                  <a:srgbClr val="161616"/>
                </a:solidFill>
                <a:latin typeface="Arial MT"/>
                <a:cs typeface="Arial MT"/>
              </a:rPr>
              <a:t>FUNCTIONALITY</a:t>
            </a:r>
            <a:r>
              <a:rPr sz="1000" spc="2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1000" spc="-110" dirty="0">
                <a:solidFill>
                  <a:srgbClr val="1A1A1A"/>
                </a:solidFill>
                <a:latin typeface="Arial MT"/>
                <a:cs typeface="Arial MT"/>
              </a:rPr>
              <a:t>OF</a:t>
            </a:r>
            <a:r>
              <a:rPr sz="1000" spc="-6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1000" spc="-100" dirty="0">
                <a:solidFill>
                  <a:srgbClr val="1A1A1A"/>
                </a:solidFill>
                <a:latin typeface="Arial MT"/>
                <a:cs typeface="Arial MT"/>
              </a:rPr>
              <a:t>THE</a:t>
            </a:r>
            <a:r>
              <a:rPr sz="1000" spc="-5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1000" spc="-90" dirty="0">
                <a:solidFill>
                  <a:srgbClr val="181818"/>
                </a:solidFill>
                <a:latin typeface="Arial MT"/>
                <a:cs typeface="Arial MT"/>
              </a:rPr>
              <a:t>GLASSES</a:t>
            </a:r>
            <a:endParaRPr sz="1000" dirty="0">
              <a:latin typeface="Arial MT"/>
              <a:cs typeface="Arial MT"/>
            </a:endParaRPr>
          </a:p>
          <a:p>
            <a:pPr marL="12700" marR="45085" indent="4445">
              <a:lnSpc>
                <a:spcPct val="123500"/>
              </a:lnSpc>
              <a:spcBef>
                <a:spcPts val="245"/>
              </a:spcBef>
            </a:pPr>
            <a:r>
              <a:rPr sz="850" spc="-20" dirty="0">
                <a:solidFill>
                  <a:srgbClr val="1A1A1A"/>
                </a:solidFill>
                <a:latin typeface="Arial MT"/>
                <a:cs typeface="Arial MT"/>
              </a:rPr>
              <a:t>These</a:t>
            </a:r>
            <a:r>
              <a:rPr sz="850" spc="-3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50" spc="-10" dirty="0">
                <a:solidFill>
                  <a:srgbClr val="181818"/>
                </a:solidFill>
                <a:latin typeface="Arial MT"/>
                <a:cs typeface="Arial MT"/>
              </a:rPr>
              <a:t>glasses</a:t>
            </a:r>
            <a:r>
              <a:rPr sz="850" spc="-2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50" spc="-10" dirty="0">
                <a:solidFill>
                  <a:srgbClr val="181818"/>
                </a:solidFill>
                <a:latin typeface="Arial MT"/>
                <a:cs typeface="Arial MT"/>
              </a:rPr>
              <a:t>narrate</a:t>
            </a:r>
            <a:r>
              <a:rPr sz="850" spc="-2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50" dirty="0">
                <a:solidFill>
                  <a:srgbClr val="161616"/>
                </a:solidFill>
                <a:latin typeface="Arial MT"/>
                <a:cs typeface="Arial MT"/>
              </a:rPr>
              <a:t>surroundings</a:t>
            </a:r>
            <a:r>
              <a:rPr sz="850" spc="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50" spc="-25" dirty="0">
                <a:solidFill>
                  <a:srgbClr val="181818"/>
                </a:solidFill>
                <a:latin typeface="Arial MT"/>
                <a:cs typeface="Arial MT"/>
              </a:rPr>
              <a:t>in </a:t>
            </a:r>
            <a:r>
              <a:rPr sz="850" dirty="0">
                <a:solidFill>
                  <a:srgbClr val="181818"/>
                </a:solidFill>
                <a:latin typeface="Arial MT"/>
                <a:cs typeface="Arial MT"/>
              </a:rPr>
              <a:t>multiple</a:t>
            </a:r>
            <a:r>
              <a:rPr sz="850" spc="-2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50" spc="-20" dirty="0">
                <a:solidFill>
                  <a:srgbClr val="161616"/>
                </a:solidFill>
                <a:latin typeface="Arial MT"/>
                <a:cs typeface="Arial MT"/>
              </a:rPr>
              <a:t>languages</a:t>
            </a:r>
            <a:r>
              <a:rPr sz="850" spc="1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50" dirty="0">
                <a:solidFill>
                  <a:srgbClr val="161616"/>
                </a:solidFill>
                <a:latin typeface="Arial MT"/>
                <a:cs typeface="Arial MT"/>
              </a:rPr>
              <a:t>through</a:t>
            </a:r>
            <a:r>
              <a:rPr sz="850" spc="-2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50" spc="-10" dirty="0">
                <a:solidFill>
                  <a:srgbClr val="181818"/>
                </a:solidFill>
                <a:latin typeface="Arial MT"/>
                <a:cs typeface="Arial MT"/>
              </a:rPr>
              <a:t>Bluetooth </a:t>
            </a:r>
            <a:r>
              <a:rPr sz="850" spc="-20" dirty="0">
                <a:solidFill>
                  <a:srgbClr val="161616"/>
                </a:solidFill>
                <a:latin typeface="Arial MT"/>
                <a:cs typeface="Arial MT"/>
              </a:rPr>
              <a:t>earphones,</a:t>
            </a:r>
            <a:r>
              <a:rPr sz="850" spc="3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50" spc="-10" dirty="0">
                <a:solidFill>
                  <a:srgbClr val="181818"/>
                </a:solidFill>
                <a:latin typeface="Arial MT"/>
                <a:cs typeface="Arial MT"/>
              </a:rPr>
              <a:t>enhancing</a:t>
            </a:r>
            <a:r>
              <a:rPr sz="850" spc="3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50" spc="-10" dirty="0">
                <a:solidFill>
                  <a:srgbClr val="181818"/>
                </a:solidFill>
                <a:latin typeface="Arial MT"/>
                <a:cs typeface="Arial MT"/>
              </a:rPr>
              <a:t>accessibility.</a:t>
            </a:r>
            <a:endParaRPr sz="850" dirty="0">
              <a:latin typeface="Arial MT"/>
              <a:cs typeface="Arial MT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596649" y="2950407"/>
            <a:ext cx="1996439" cy="890905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345"/>
              </a:spcBef>
            </a:pPr>
            <a:r>
              <a:rPr sz="1000" spc="-90" dirty="0">
                <a:solidFill>
                  <a:srgbClr val="181818"/>
                </a:solidFill>
                <a:latin typeface="Arial MT"/>
                <a:cs typeface="Arial MT"/>
              </a:rPr>
              <a:t>AFFORDABILITY</a:t>
            </a:r>
            <a:r>
              <a:rPr sz="1000" spc="114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1000" spc="-90" dirty="0">
                <a:solidFill>
                  <a:srgbClr val="181818"/>
                </a:solidFill>
                <a:latin typeface="Arial MT"/>
                <a:cs typeface="Arial MT"/>
              </a:rPr>
              <a:t>AND</a:t>
            </a:r>
            <a:r>
              <a:rPr sz="1000" spc="-7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1000" spc="-10" dirty="0">
                <a:solidFill>
                  <a:srgbClr val="181818"/>
                </a:solidFill>
                <a:latin typeface="Arial MT"/>
                <a:cs typeface="Arial MT"/>
              </a:rPr>
              <a:t>USER-</a:t>
            </a:r>
            <a:endParaRPr sz="1000" dirty="0">
              <a:latin typeface="Arial MT"/>
              <a:cs typeface="Arial MT"/>
            </a:endParaRPr>
          </a:p>
          <a:p>
            <a:pPr marL="13335">
              <a:lnSpc>
                <a:spcPct val="100000"/>
              </a:lnSpc>
              <a:spcBef>
                <a:spcPts val="219"/>
              </a:spcBef>
            </a:pPr>
            <a:r>
              <a:rPr sz="900" spc="-10" dirty="0">
                <a:solidFill>
                  <a:srgbClr val="161616"/>
                </a:solidFill>
                <a:latin typeface="Arial MT"/>
                <a:cs typeface="Arial MT"/>
              </a:rPr>
              <a:t>FRIENDLINESS</a:t>
            </a:r>
            <a:endParaRPr sz="900" dirty="0">
              <a:latin typeface="Arial MT"/>
              <a:cs typeface="Arial MT"/>
            </a:endParaRPr>
          </a:p>
          <a:p>
            <a:pPr marL="12700" marR="5080" indent="-635">
              <a:lnSpc>
                <a:spcPct val="121200"/>
              </a:lnSpc>
              <a:spcBef>
                <a:spcPts val="360"/>
              </a:spcBef>
            </a:pPr>
            <a:r>
              <a:rPr sz="850" spc="-55" dirty="0">
                <a:solidFill>
                  <a:srgbClr val="181818"/>
                </a:solidFill>
                <a:latin typeface="Arial MT"/>
                <a:cs typeface="Arial MT"/>
              </a:rPr>
              <a:t>We</a:t>
            </a:r>
            <a:r>
              <a:rPr sz="850" spc="-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50" spc="-20" dirty="0">
                <a:solidFill>
                  <a:srgbClr val="161616"/>
                </a:solidFill>
                <a:latin typeface="Arial MT"/>
                <a:cs typeface="Arial MT"/>
              </a:rPr>
              <a:t>emphasize</a:t>
            </a:r>
            <a:r>
              <a:rPr sz="850" spc="-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50" dirty="0">
                <a:solidFill>
                  <a:srgbClr val="1A1A1A"/>
                </a:solidFill>
                <a:latin typeface="Arial MT"/>
                <a:cs typeface="Arial MT"/>
              </a:rPr>
              <a:t>creating</a:t>
            </a:r>
            <a:r>
              <a:rPr sz="850" spc="1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50" spc="-20" dirty="0">
                <a:solidFill>
                  <a:srgbClr val="181818"/>
                </a:solidFill>
                <a:latin typeface="Arial MT"/>
                <a:cs typeface="Arial MT"/>
              </a:rPr>
              <a:t>an</a:t>
            </a:r>
            <a:r>
              <a:rPr sz="850" spc="-2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50" spc="-10" dirty="0">
                <a:solidFill>
                  <a:srgbClr val="161616"/>
                </a:solidFill>
                <a:latin typeface="Arial MT"/>
                <a:cs typeface="Arial MT"/>
              </a:rPr>
              <a:t>affordable</a:t>
            </a:r>
            <a:r>
              <a:rPr sz="850" spc="5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50" spc="-25" dirty="0">
                <a:solidFill>
                  <a:srgbClr val="181818"/>
                </a:solidFill>
                <a:latin typeface="Arial MT"/>
                <a:cs typeface="Arial MT"/>
              </a:rPr>
              <a:t>and </a:t>
            </a:r>
            <a:r>
              <a:rPr sz="850" spc="-10" dirty="0">
                <a:solidFill>
                  <a:srgbClr val="181818"/>
                </a:solidFill>
                <a:latin typeface="Arial MT"/>
                <a:cs typeface="Arial MT"/>
              </a:rPr>
              <a:t>user-</a:t>
            </a:r>
            <a:r>
              <a:rPr sz="850" dirty="0">
                <a:solidFill>
                  <a:srgbClr val="181818"/>
                </a:solidFill>
                <a:latin typeface="Arial MT"/>
                <a:cs typeface="Arial MT"/>
              </a:rPr>
              <a:t>friendly</a:t>
            </a:r>
            <a:r>
              <a:rPr sz="850" spc="10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50" spc="-10" dirty="0">
                <a:solidFill>
                  <a:srgbClr val="181818"/>
                </a:solidFill>
                <a:latin typeface="Arial MT"/>
                <a:cs typeface="Arial MT"/>
              </a:rPr>
              <a:t>solution</a:t>
            </a:r>
            <a:r>
              <a:rPr sz="850" spc="2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50" dirty="0">
                <a:solidFill>
                  <a:srgbClr val="1A1A1A"/>
                </a:solidFill>
                <a:latin typeface="Arial MT"/>
                <a:cs typeface="Arial MT"/>
              </a:rPr>
              <a:t>to</a:t>
            </a:r>
            <a:r>
              <a:rPr sz="850" spc="-1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50" spc="-10" dirty="0">
                <a:solidFill>
                  <a:srgbClr val="181818"/>
                </a:solidFill>
                <a:latin typeface="Arial MT"/>
                <a:cs typeface="Arial MT"/>
              </a:rPr>
              <a:t>assist</a:t>
            </a:r>
            <a:r>
              <a:rPr sz="850" spc="2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50" spc="-10" dirty="0">
                <a:solidFill>
                  <a:srgbClr val="161616"/>
                </a:solidFill>
                <a:latin typeface="Arial MT"/>
                <a:cs typeface="Arial MT"/>
              </a:rPr>
              <a:t>visually </a:t>
            </a:r>
            <a:r>
              <a:rPr sz="850" spc="-10" dirty="0">
                <a:solidFill>
                  <a:srgbClr val="181818"/>
                </a:solidFill>
                <a:latin typeface="Arial MT"/>
                <a:cs typeface="Arial MT"/>
              </a:rPr>
              <a:t>impaired</a:t>
            </a:r>
            <a:r>
              <a:rPr sz="850" spc="-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50" spc="-10" dirty="0">
                <a:solidFill>
                  <a:srgbClr val="181818"/>
                </a:solidFill>
                <a:latin typeface="Arial MT"/>
                <a:cs typeface="Arial MT"/>
              </a:rPr>
              <a:t>people.</a:t>
            </a:r>
            <a:endParaRPr sz="850" dirty="0">
              <a:latin typeface="Arial MT"/>
              <a:cs typeface="Arial M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58D13-CC8C-1555-96CA-6ECD584BA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A509990-C1E6-4A43-8BC2-F1330DD8D354}"/>
              </a:ext>
            </a:extLst>
          </p:cNvPr>
          <p:cNvSpPr txBox="1"/>
          <p:nvPr/>
        </p:nvSpPr>
        <p:spPr>
          <a:xfrm>
            <a:off x="711200" y="609600"/>
            <a:ext cx="515546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rial MT"/>
              </a:rPr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E0AF04-1EBF-727D-3A30-8D7F7093C1E2}"/>
              </a:ext>
            </a:extLst>
          </p:cNvPr>
          <p:cNvSpPr txBox="1"/>
          <p:nvPr/>
        </p:nvSpPr>
        <p:spPr>
          <a:xfrm>
            <a:off x="558800" y="1143000"/>
            <a:ext cx="6553200" cy="3110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Bai, J.; Liu, Z.; Lin, Y.; Li, Y.; Lian, S.; Liu, D. Wearable Travel Aid for Environment Perception and Navigation of Visually Impaired People. Electronics 2019, 8, 697.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Park, H.; Ou, S.; Lee, J. Implementation of Multi-Object Recognition System for the Blind.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Intell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Autom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. Soft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Comput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. 2021, 29, 247–258. 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M. </a:t>
            </a:r>
            <a:r>
              <a:rPr lang="en-US" sz="1200" dirty="0" err="1">
                <a:solidFill>
                  <a:schemeClr val="bg1"/>
                </a:solidFill>
                <a:latin typeface="+mn-lt"/>
              </a:rPr>
              <a:t>Mukhiddinov</a:t>
            </a:r>
            <a:r>
              <a:rPr lang="en-US" sz="1200" dirty="0">
                <a:solidFill>
                  <a:schemeClr val="bg1"/>
                </a:solidFill>
                <a:latin typeface="+mn-lt"/>
              </a:rPr>
              <a:t> and J. Cho, "Smart Glass System using deep learning for the blind and visually impaired," Computer Vision and Pattern Recognition Techniques, 2021.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IN" sz="1200" dirty="0">
                <a:solidFill>
                  <a:schemeClr val="bg1"/>
                </a:solidFill>
                <a:latin typeface="+mn-lt"/>
              </a:rPr>
              <a:t>Joshi, R.C.; Yadav, S.; Dutta, M.K.; Travieso-Gonzalez, C.M. Efficient Multi-Object Detection and Smart Navigation Using Artificial Intelligence for Visually Impaired People. Entropy 2020, 22, 941.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IN" sz="1200" dirty="0">
                <a:solidFill>
                  <a:schemeClr val="bg1"/>
                </a:solidFill>
                <a:latin typeface="+mn-lt"/>
              </a:rPr>
              <a:t>S. K. </a:t>
            </a:r>
            <a:r>
              <a:rPr lang="en-IN" sz="1200" dirty="0" err="1">
                <a:solidFill>
                  <a:schemeClr val="bg1"/>
                </a:solidFill>
                <a:latin typeface="+mn-lt"/>
              </a:rPr>
              <a:t>Jarraya</a:t>
            </a:r>
            <a:r>
              <a:rPr lang="en-IN" sz="1200" dirty="0">
                <a:solidFill>
                  <a:schemeClr val="bg1"/>
                </a:solidFill>
                <a:latin typeface="+mn-lt"/>
              </a:rPr>
              <a:t>, W. S. Al-</a:t>
            </a:r>
            <a:r>
              <a:rPr lang="en-IN" sz="1200" dirty="0" err="1">
                <a:solidFill>
                  <a:schemeClr val="bg1"/>
                </a:solidFill>
                <a:latin typeface="+mn-lt"/>
              </a:rPr>
              <a:t>Shehri</a:t>
            </a:r>
            <a:r>
              <a:rPr lang="en-IN" sz="1200" dirty="0">
                <a:solidFill>
                  <a:schemeClr val="bg1"/>
                </a:solidFill>
                <a:latin typeface="+mn-lt"/>
              </a:rPr>
              <a:t>, and M. S. Hali, "Deep Multi-Layer Perceptron-Based Obstacle Classification Method From Partial Visual Information: Application to the Assistance of Visually Impaired People," IEEE Access, vol. 8, pp. 1-10, Jan. 2020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1BDAEA5-231C-DC3D-786D-4EEF40CEAA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5430220"/>
              </p:ext>
            </p:extLst>
          </p:nvPr>
        </p:nvGraphicFramePr>
        <p:xfrm>
          <a:off x="38100" y="23812"/>
          <a:ext cx="8051800" cy="454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4023656" imgH="2261878" progId="PowerPoint.Slide.12">
                  <p:embed/>
                </p:oleObj>
              </mc:Choice>
              <mc:Fallback>
                <p:oleObj name="Slide" r:id="rId2" imgW="4023656" imgH="2261878" progId="PowerPoint.Slide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1BDAEA5-231C-DC3D-786D-4EEF40CEAA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" y="23812"/>
                        <a:ext cx="8051800" cy="4548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7281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441544" y="297179"/>
            <a:ext cx="88963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2195ED"/>
                </a:solidFill>
                <a:latin typeface="Arial MT"/>
                <a:cs typeface="Arial MT"/>
              </a:rPr>
              <a:t>AP</a:t>
            </a:r>
            <a:r>
              <a:rPr sz="800" spc="-135" dirty="0">
                <a:solidFill>
                  <a:srgbClr val="2195ED"/>
                </a:solidFill>
                <a:latin typeface="Arial MT"/>
                <a:cs typeface="Arial MT"/>
              </a:rPr>
              <a:t> </a:t>
            </a:r>
            <a:r>
              <a:rPr sz="800" spc="-20" dirty="0">
                <a:solidFill>
                  <a:srgbClr val="1F93EB"/>
                </a:solidFill>
                <a:latin typeface="Arial MT"/>
                <a:cs typeface="Arial MT"/>
              </a:rPr>
              <a:t>PRE</a:t>
            </a:r>
            <a:r>
              <a:rPr sz="800" spc="-70" dirty="0">
                <a:solidFill>
                  <a:srgbClr val="1F93EB"/>
                </a:solidFill>
                <a:latin typeface="Arial MT"/>
                <a:cs typeface="Arial MT"/>
              </a:rPr>
              <a:t> </a:t>
            </a:r>
            <a:r>
              <a:rPr sz="800" spc="-20" dirty="0">
                <a:solidFill>
                  <a:srgbClr val="2195F2"/>
                </a:solidFill>
                <a:latin typeface="Arial MT"/>
                <a:cs typeface="Arial MT"/>
              </a:rPr>
              <a:t>C</a:t>
            </a:r>
            <a:r>
              <a:rPr sz="800" spc="-125" dirty="0">
                <a:solidFill>
                  <a:srgbClr val="2195F2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2695EB"/>
                </a:solidFill>
                <a:latin typeface="Arial MT"/>
                <a:cs typeface="Arial MT"/>
              </a:rPr>
              <a:t>IAT</a:t>
            </a:r>
            <a:r>
              <a:rPr sz="800" spc="85" dirty="0">
                <a:solidFill>
                  <a:srgbClr val="2695EB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2695EF"/>
                </a:solidFill>
                <a:latin typeface="Arial MT"/>
                <a:cs typeface="Arial MT"/>
              </a:rPr>
              <a:t>I</a:t>
            </a:r>
            <a:r>
              <a:rPr sz="800" spc="-90" dirty="0">
                <a:solidFill>
                  <a:srgbClr val="2695EF"/>
                </a:solidFill>
                <a:latin typeface="Arial MT"/>
                <a:cs typeface="Arial MT"/>
              </a:rPr>
              <a:t> </a:t>
            </a:r>
            <a:r>
              <a:rPr sz="800" spc="-75" dirty="0">
                <a:solidFill>
                  <a:srgbClr val="2495EB"/>
                </a:solidFill>
                <a:latin typeface="Arial MT"/>
                <a:cs typeface="Arial MT"/>
              </a:rPr>
              <a:t>O</a:t>
            </a:r>
            <a:r>
              <a:rPr sz="800" spc="-105" dirty="0">
                <a:solidFill>
                  <a:srgbClr val="2495EB"/>
                </a:solidFill>
                <a:latin typeface="Arial MT"/>
                <a:cs typeface="Arial MT"/>
              </a:rPr>
              <a:t> </a:t>
            </a:r>
            <a:r>
              <a:rPr sz="800" spc="-50" dirty="0">
                <a:solidFill>
                  <a:srgbClr val="2F93E1"/>
                </a:solidFill>
                <a:latin typeface="Arial MT"/>
                <a:cs typeface="Arial MT"/>
              </a:rPr>
              <a:t>N</a:t>
            </a:r>
            <a:endParaRPr sz="8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11200" y="1750060"/>
            <a:ext cx="7059930" cy="10438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350" spc="-280" dirty="0">
                <a:solidFill>
                  <a:srgbClr val="1A1A1A"/>
                </a:solidFill>
              </a:rPr>
              <a:t>	</a:t>
            </a:r>
            <a:r>
              <a:rPr lang="en-IN" sz="3350" b="1" spc="-280" dirty="0">
                <a:solidFill>
                  <a:schemeClr val="bg1"/>
                </a:solidFill>
              </a:rPr>
              <a:t>	</a:t>
            </a:r>
            <a:r>
              <a:rPr sz="3350" b="1" spc="-280" dirty="0">
                <a:solidFill>
                  <a:schemeClr val="bg1"/>
                </a:solidFill>
              </a:rPr>
              <a:t>THANK</a:t>
            </a:r>
            <a:r>
              <a:rPr sz="3350" b="1" spc="145" dirty="0">
                <a:solidFill>
                  <a:schemeClr val="bg1"/>
                </a:solidFill>
              </a:rPr>
              <a:t> </a:t>
            </a:r>
            <a:r>
              <a:rPr sz="3350" b="1" spc="-370" dirty="0">
                <a:solidFill>
                  <a:schemeClr val="bg1"/>
                </a:solidFill>
              </a:rPr>
              <a:t>YOU</a:t>
            </a:r>
            <a:br>
              <a:rPr lang="en-IN" sz="3350" b="1" spc="-370" dirty="0">
                <a:solidFill>
                  <a:schemeClr val="bg1"/>
                </a:solidFill>
              </a:rPr>
            </a:br>
            <a:r>
              <a:rPr sz="3350" b="1" spc="-35" dirty="0">
                <a:solidFill>
                  <a:schemeClr val="bg1"/>
                </a:solidFill>
              </a:rPr>
              <a:t> </a:t>
            </a:r>
            <a:endParaRPr sz="33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492EA67-8BE7-9E82-742F-366198C187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3994019"/>
              </p:ext>
            </p:extLst>
          </p:nvPr>
        </p:nvGraphicFramePr>
        <p:xfrm>
          <a:off x="-618" y="0"/>
          <a:ext cx="8255618" cy="45709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4062878" imgH="2284591" progId="PowerPoint.Slide.12">
                  <p:embed/>
                </p:oleObj>
              </mc:Choice>
              <mc:Fallback>
                <p:oleObj name="Slide" r:id="rId2" imgW="4062878" imgH="2284591" progId="PowerPoint.Slide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492EA67-8BE7-9E82-742F-366198C187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618" y="0"/>
                        <a:ext cx="8255618" cy="45709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2926F-4694-6C79-B5DC-05622CE2E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50F9AC0-347F-8E38-B95E-60FF511D9770}"/>
              </a:ext>
            </a:extLst>
          </p:cNvPr>
          <p:cNvSpPr/>
          <p:nvPr/>
        </p:nvSpPr>
        <p:spPr>
          <a:xfrm>
            <a:off x="0" y="0"/>
            <a:ext cx="3038475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2E19D489-296D-8158-F12F-EF55F22E90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2640" y="281685"/>
            <a:ext cx="214058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LITERATURE SURVEY 1 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5B1682-9B8D-B16D-061B-CA1BEADCC822}"/>
              </a:ext>
            </a:extLst>
          </p:cNvPr>
          <p:cNvSpPr txBox="1"/>
          <p:nvPr/>
        </p:nvSpPr>
        <p:spPr>
          <a:xfrm>
            <a:off x="3361115" y="476519"/>
            <a:ext cx="4065462" cy="4124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1200" b="1" dirty="0">
                <a:latin typeface="+mn-lt"/>
              </a:rPr>
              <a:t>1. Introduction:</a:t>
            </a:r>
            <a:r>
              <a:rPr lang="en-IN" sz="1200" dirty="0">
                <a:latin typeface="+mn-lt"/>
              </a:rPr>
              <a:t>
   - Blind individuals face risks due to limited obstacle    detection and faulty aids.</a:t>
            </a:r>
          </a:p>
          <a:p>
            <a:r>
              <a:rPr lang="en-IN" sz="1200" dirty="0">
                <a:latin typeface="+mn-lt"/>
              </a:rPr>
              <a:t>
</a:t>
            </a:r>
            <a:r>
              <a:rPr lang="en-IN" sz="1200" b="1" dirty="0">
                <a:latin typeface="+mn-lt"/>
              </a:rPr>
              <a:t>2. Objective:</a:t>
            </a:r>
            <a:r>
              <a:rPr lang="en-IN" sz="1200" dirty="0">
                <a:latin typeface="+mn-lt"/>
              </a:rPr>
              <a:t>
   - Develop a system for safe navigation using real-time video and sensors.
</a:t>
            </a:r>
            <a:r>
              <a:rPr lang="en-IN" sz="1200" b="1" dirty="0">
                <a:latin typeface="+mn-lt"/>
              </a:rPr>
              <a:t>3. System Overview: </a:t>
            </a:r>
            <a:r>
              <a:rPr lang="en-IN" sz="1200" dirty="0">
                <a:latin typeface="+mn-lt"/>
              </a:rPr>
              <a:t>
   - Raspberry Pi-based with camera, ultrasonic sensor, and voice guidance.  
   - Detects signals, bollards, tactile paving, and obstacles.
</a:t>
            </a:r>
            <a:r>
              <a:rPr lang="en-IN" sz="1200" b="1" dirty="0">
                <a:latin typeface="+mn-lt"/>
              </a:rPr>
              <a:t>4. Key Results: </a:t>
            </a:r>
            <a:r>
              <a:rPr lang="en-IN" sz="1200" dirty="0">
                <a:latin typeface="+mn-lt"/>
              </a:rPr>
              <a:t>
   - Pedestrian signal accuracy: 89% (day), 64% (night).  
   - Bollard recognition: 92.4%.  
   - Successfully tested obstacle avoidance.
</a:t>
            </a:r>
            <a:r>
              <a:rPr lang="en-IN" sz="1200" b="1" dirty="0">
                <a:latin typeface="+mn-lt"/>
              </a:rPr>
              <a:t>5. Conclusion:</a:t>
            </a:r>
            <a:r>
              <a:rPr lang="en-IN" sz="1200" dirty="0">
                <a:latin typeface="+mn-lt"/>
              </a:rPr>
              <a:t>
   - Improves mobility for the blind.  
   - Future scope: Infrared, lidar, and more object detection.</a:t>
            </a:r>
            <a:r>
              <a:rPr lang="en-IN" sz="1000" dirty="0">
                <a:latin typeface="Arial MT"/>
              </a:rPr>
              <a:t>
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68174A-8E0F-0E9F-D283-87A2094E56EF}"/>
              </a:ext>
            </a:extLst>
          </p:cNvPr>
          <p:cNvSpPr txBox="1"/>
          <p:nvPr/>
        </p:nvSpPr>
        <p:spPr>
          <a:xfrm>
            <a:off x="3225800" y="76200"/>
            <a:ext cx="4419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>
                <a:latin typeface="Arial MT"/>
              </a:rPr>
              <a:t> </a:t>
            </a:r>
            <a:r>
              <a:rPr lang="en-US" sz="1400" b="1" dirty="0">
                <a:latin typeface="Arial MT"/>
              </a:rPr>
              <a:t>Multi-Object Recognition System for the Blind</a:t>
            </a:r>
            <a:endParaRPr lang="en-IN" sz="1400" dirty="0">
              <a:latin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283000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05EA8-4881-F04F-7170-6C5474F3A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890508E-5801-37C6-F515-94561AAC0FEF}"/>
              </a:ext>
            </a:extLst>
          </p:cNvPr>
          <p:cNvSpPr/>
          <p:nvPr/>
        </p:nvSpPr>
        <p:spPr>
          <a:xfrm>
            <a:off x="0" y="0"/>
            <a:ext cx="3038475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9B7900A4-15F9-A056-239B-1B79333478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2640" y="281685"/>
            <a:ext cx="214058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LITERATURE SURVEY 2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851DA8-AD05-A1C8-0161-6F1FA300038F}"/>
              </a:ext>
            </a:extLst>
          </p:cNvPr>
          <p:cNvSpPr txBox="1"/>
          <p:nvPr/>
        </p:nvSpPr>
        <p:spPr>
          <a:xfrm>
            <a:off x="3361115" y="304800"/>
            <a:ext cx="4419600" cy="421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latin typeface="+mn-lt"/>
              </a:rPr>
              <a:t>1.Objective:</a:t>
            </a:r>
            <a:r>
              <a:rPr lang="en-US" sz="1200" dirty="0">
                <a:latin typeface="+mn-lt"/>
              </a:rPr>
              <a:t>   -</a:t>
            </a:r>
          </a:p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</a:rPr>
              <a:t> Extend the ENVISION system to classify obstacles and provide detailed environmental awareness to visually impaired users.</a:t>
            </a:r>
          </a:p>
          <a:p>
            <a:pPr>
              <a:lnSpc>
                <a:spcPct val="150000"/>
              </a:lnSpc>
            </a:pPr>
            <a:r>
              <a:rPr lang="en-US" sz="1200" b="1" dirty="0">
                <a:latin typeface="+mn-lt"/>
              </a:rPr>
              <a:t>2.Proposed Method:   </a:t>
            </a:r>
            <a:r>
              <a:rPr lang="en-US" sz="1200" dirty="0">
                <a:latin typeface="+mn-lt"/>
              </a:rPr>
              <a:t>- </a:t>
            </a:r>
          </a:p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</a:rPr>
              <a:t>Uses deep learning techniques.</a:t>
            </a:r>
          </a:p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</a:rPr>
              <a:t>Operates on partial visual information and handles noise.</a:t>
            </a:r>
          </a:p>
          <a:p>
            <a:pPr>
              <a:lnSpc>
                <a:spcPct val="150000"/>
              </a:lnSpc>
            </a:pPr>
            <a:r>
              <a:rPr lang="en-US" sz="1200" b="1" dirty="0">
                <a:latin typeface="+mn-lt"/>
              </a:rPr>
              <a:t>3.Results:   </a:t>
            </a:r>
            <a:r>
              <a:rPr lang="en-US" sz="1200" dirty="0">
                <a:latin typeface="+mn-lt"/>
              </a:rPr>
              <a:t>-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</a:rPr>
              <a:t>Achieved 98% accuracy in offline testing and 90.2% in real-world tests.     -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</a:rPr>
              <a:t>Demonstrated high precision, recall, and reliability in diverse conditions.</a:t>
            </a:r>
          </a:p>
          <a:p>
            <a:pPr>
              <a:lnSpc>
                <a:spcPct val="150000"/>
              </a:lnSpc>
            </a:pPr>
            <a:r>
              <a:rPr lang="en-US" sz="1200" b="1" dirty="0">
                <a:latin typeface="+mn-lt"/>
              </a:rPr>
              <a:t>4.Conclusion:   </a:t>
            </a:r>
            <a:r>
              <a:rPr lang="en-US" sz="1200" dirty="0">
                <a:latin typeface="+mn-lt"/>
              </a:rPr>
              <a:t>-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</a:rPr>
              <a:t>Efficient and robust solution for real-time obstacle classification.    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</a:rPr>
              <a:t>Future plans include integrating face recognition and obstacle velocity detection.</a:t>
            </a:r>
            <a:endParaRPr lang="en-IN" sz="1200" dirty="0">
              <a:latin typeface="+mn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D8C21A-529A-E7FE-163D-615FA8EBF3A0}"/>
              </a:ext>
            </a:extLst>
          </p:cNvPr>
          <p:cNvSpPr txBox="1"/>
          <p:nvPr/>
        </p:nvSpPr>
        <p:spPr>
          <a:xfrm>
            <a:off x="3225800" y="76200"/>
            <a:ext cx="4419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rial MT"/>
              </a:rPr>
              <a:t>Deep Learning for Obstacle Classification </a:t>
            </a:r>
            <a:endParaRPr lang="en-IN" sz="1400" dirty="0">
              <a:latin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205015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178D9E-4C46-29CB-7EFE-096A65AF7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094F30E-B257-110C-891A-C82CD6F52A25}"/>
              </a:ext>
            </a:extLst>
          </p:cNvPr>
          <p:cNvSpPr/>
          <p:nvPr/>
        </p:nvSpPr>
        <p:spPr>
          <a:xfrm>
            <a:off x="0" y="0"/>
            <a:ext cx="3038475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828024D2-DC3E-BDB7-8518-0F1C856124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2640" y="281685"/>
            <a:ext cx="214058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LITERATURE SURVEY 3 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78C817-7745-37EB-D7EA-157FFC824F20}"/>
              </a:ext>
            </a:extLst>
          </p:cNvPr>
          <p:cNvSpPr txBox="1"/>
          <p:nvPr/>
        </p:nvSpPr>
        <p:spPr>
          <a:xfrm>
            <a:off x="3225800" y="76200"/>
            <a:ext cx="4902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>
                <a:latin typeface="Arial MT"/>
              </a:rPr>
              <a:t> </a:t>
            </a:r>
            <a:r>
              <a:rPr lang="en-US" sz="1400" b="1" dirty="0">
                <a:latin typeface="Arial MT"/>
              </a:rPr>
              <a:t>Wearable Assistive Devices for the Visually Impaired</a:t>
            </a:r>
            <a:endParaRPr lang="en-IN" sz="1400" dirty="0">
              <a:latin typeface="Arial M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021FD2-9F72-C333-DFF9-6A7F0AF13417}"/>
              </a:ext>
            </a:extLst>
          </p:cNvPr>
          <p:cNvSpPr txBox="1"/>
          <p:nvPr/>
        </p:nvSpPr>
        <p:spPr>
          <a:xfrm>
            <a:off x="3361115" y="595873"/>
            <a:ext cx="4065462" cy="3664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en-IN" sz="1200" b="1" dirty="0">
                <a:latin typeface="+mn-lt"/>
              </a:rPr>
              <a:t>Objective:   </a:t>
            </a:r>
            <a:r>
              <a:rPr lang="en-IN" sz="1200" dirty="0">
                <a:latin typeface="+mn-lt"/>
              </a:rPr>
              <a:t>- Develop a wearable device for navigation and object recognition using RGB-D camera and smartphone.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IN" sz="1200" b="1" dirty="0">
                <a:latin typeface="+mn-lt"/>
              </a:rPr>
              <a:t>Features:   </a:t>
            </a:r>
            <a:r>
              <a:rPr lang="en-IN" sz="1200" dirty="0">
                <a:latin typeface="+mn-lt"/>
              </a:rPr>
              <a:t>-</a:t>
            </a:r>
          </a:p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+mn-lt"/>
              </a:rPr>
              <a:t> Navigation via ground segmentation and path planning.     </a:t>
            </a:r>
          </a:p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+mn-lt"/>
              </a:rPr>
              <a:t>- Object detection for identifying categories, locations, and orientations.</a:t>
            </a:r>
          </a:p>
          <a:p>
            <a:pPr>
              <a:lnSpc>
                <a:spcPct val="150000"/>
              </a:lnSpc>
            </a:pPr>
            <a:r>
              <a:rPr lang="en-IN" sz="1200" b="1" dirty="0">
                <a:latin typeface="+mn-lt"/>
              </a:rPr>
              <a:t>3.  Results:   </a:t>
            </a:r>
            <a:r>
              <a:rPr lang="en-IN" sz="1200" dirty="0">
                <a:latin typeface="+mn-lt"/>
              </a:rPr>
              <a:t>- Tested indoors and outdoors, ensuring user safety and enhanced mobility.</a:t>
            </a:r>
          </a:p>
          <a:p>
            <a:pPr>
              <a:lnSpc>
                <a:spcPct val="150000"/>
              </a:lnSpc>
            </a:pPr>
            <a:r>
              <a:rPr lang="en-IN" sz="1200" b="1" dirty="0">
                <a:latin typeface="+mn-lt"/>
              </a:rPr>
              <a:t>4.  Future Scope:   </a:t>
            </a:r>
            <a:r>
              <a:rPr lang="en-IN" sz="1200" dirty="0">
                <a:latin typeface="+mn-lt"/>
              </a:rPr>
              <a:t>- Adding tactile feedback and staircase detection for improved functionality.</a:t>
            </a:r>
          </a:p>
          <a:p>
            <a:pPr>
              <a:lnSpc>
                <a:spcPct val="150000"/>
              </a:lnSpc>
            </a:pPr>
            <a:r>
              <a:rPr lang="en-IN" sz="1200" b="1" dirty="0">
                <a:latin typeface="+mn-lt"/>
              </a:rPr>
              <a:t>5. Conclusion: </a:t>
            </a:r>
            <a:r>
              <a:rPr lang="en-IN" sz="1200" dirty="0">
                <a:latin typeface="+mn-lt"/>
              </a:rPr>
              <a:t>Demonstrates effective integration of navigation and recognition for visually impaired users.</a:t>
            </a:r>
          </a:p>
        </p:txBody>
      </p:sp>
    </p:spTree>
    <p:extLst>
      <p:ext uri="{BB962C8B-B14F-4D97-AF65-F5344CB8AC3E}">
        <p14:creationId xmlns:p14="http://schemas.microsoft.com/office/powerpoint/2010/main" val="3445515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F68833-7E51-D4FA-23B7-B386734D1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86A5296-645F-37EB-432E-22C326D5BCCB}"/>
              </a:ext>
            </a:extLst>
          </p:cNvPr>
          <p:cNvSpPr/>
          <p:nvPr/>
        </p:nvSpPr>
        <p:spPr>
          <a:xfrm>
            <a:off x="0" y="0"/>
            <a:ext cx="3038475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52E6D7C9-D897-01BA-FB79-C39F952011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2640" y="281685"/>
            <a:ext cx="214058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LITERATURE SURVEY 4 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2D7AD7-93A2-4148-6BFB-79327595B1CA}"/>
              </a:ext>
            </a:extLst>
          </p:cNvPr>
          <p:cNvSpPr txBox="1"/>
          <p:nvPr/>
        </p:nvSpPr>
        <p:spPr>
          <a:xfrm>
            <a:off x="3225800" y="163592"/>
            <a:ext cx="4724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>
                <a:latin typeface="Arial MT"/>
              </a:rPr>
              <a:t> </a:t>
            </a: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Arial MT"/>
              </a:rPr>
              <a:t>Efficient Multi-Object Detection and Smart Navigation   Using AI for Visually Impaired People</a:t>
            </a:r>
            <a:endParaRPr lang="en-IN" sz="1400" b="1" dirty="0">
              <a:latin typeface="Arial M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0E211D-716F-0792-8B1D-D2306F5B9EE6}"/>
              </a:ext>
            </a:extLst>
          </p:cNvPr>
          <p:cNvSpPr txBox="1"/>
          <p:nvPr/>
        </p:nvSpPr>
        <p:spPr>
          <a:xfrm>
            <a:off x="3361114" y="838200"/>
            <a:ext cx="46652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l" rtl="0" fontAlgn="base">
              <a:buFont typeface="+mj-lt"/>
              <a:buAutoNum type="arabicPeriod"/>
            </a:pPr>
            <a:r>
              <a:rPr lang="en-IN" sz="1200" b="1" dirty="0">
                <a:latin typeface="+mn-lt"/>
              </a:rPr>
              <a:t>Objective:   </a:t>
            </a:r>
          </a:p>
          <a:p>
            <a:pPr marL="171450" indent="-171450" algn="just" rtl="0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+mn-lt"/>
              </a:rPr>
              <a:t>Efficient Multi-Object Detection and Smart Navigation Using AI for     Visually Impaired People 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Franklin Gothic Book" panose="020B0503020102020204" pitchFamily="34" charset="0"/>
              </a:rPr>
              <a:t>​</a:t>
            </a:r>
          </a:p>
          <a:p>
            <a:pPr marL="171450" indent="-171450" algn="just" rtl="0" fontAlgn="base">
              <a:buFont typeface="Arial" panose="020B0604020202020204" pitchFamily="34" charset="0"/>
              <a:buChar char="•"/>
            </a:pPr>
            <a:endParaRPr lang="en-US" sz="1200" b="0" i="0" dirty="0">
              <a:solidFill>
                <a:srgbClr val="000000"/>
              </a:solidFill>
              <a:effectLst/>
              <a:latin typeface="Franklin Gothic Book" panose="020B0503020102020204" pitchFamily="34" charset="0"/>
            </a:endParaRPr>
          </a:p>
          <a:p>
            <a:pPr algn="l" rtl="0" fontAlgn="base"/>
            <a:r>
              <a:rPr lang="en-US" sz="1200" b="1" dirty="0">
                <a:solidFill>
                  <a:srgbClr val="000000"/>
                </a:solidFill>
                <a:latin typeface="+mn-lt"/>
              </a:rPr>
              <a:t>2.Key features</a:t>
            </a:r>
            <a:endParaRPr lang="en-US" sz="1200" b="1" i="0" dirty="0">
              <a:solidFill>
                <a:srgbClr val="000000"/>
              </a:solidFill>
              <a:effectLst/>
              <a:latin typeface="+mn-lt"/>
            </a:endParaRPr>
          </a:p>
          <a:p>
            <a:pPr marL="171450" indent="-171450" algn="l" rtl="0" fontAlgn="base">
              <a:buFont typeface="Arial" panose="020B0604020202020204" pitchFamily="34" charset="0"/>
              <a:buChar char="•"/>
            </a:pPr>
            <a:r>
              <a:rPr lang="en-IN" sz="1200" b="1" i="0" u="none" strike="noStrike" dirty="0">
                <a:solidFill>
                  <a:srgbClr val="000000"/>
                </a:solidFill>
                <a:effectLst/>
                <a:latin typeface="+mn-lt"/>
              </a:rPr>
              <a:t>  Object Detection</a:t>
            </a:r>
            <a:r>
              <a:rPr lang="en-IN" sz="1200" b="0" i="0" u="none" strike="noStrike" dirty="0">
                <a:solidFill>
                  <a:srgbClr val="000000"/>
                </a:solidFill>
                <a:effectLst/>
                <a:latin typeface="+mn-lt"/>
              </a:rPr>
              <a:t>: Utilized </a:t>
            </a:r>
            <a:r>
              <a:rPr lang="en-IN" sz="1200" b="1" i="0" u="none" strike="noStrike" dirty="0">
                <a:solidFill>
                  <a:srgbClr val="000000"/>
                </a:solidFill>
                <a:effectLst/>
                <a:latin typeface="+mn-lt"/>
              </a:rPr>
              <a:t>YOLO-v3</a:t>
            </a:r>
            <a:r>
              <a:rPr lang="en-IN" sz="1200" b="0" i="0" u="none" strike="noStrike" dirty="0">
                <a:solidFill>
                  <a:srgbClr val="000000"/>
                </a:solidFill>
                <a:effectLst/>
                <a:latin typeface="+mn-lt"/>
              </a:rPr>
              <a:t> for real-time, accurate recognition.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+mn-lt"/>
              </a:rPr>
              <a:t>​</a:t>
            </a:r>
          </a:p>
          <a:p>
            <a:pPr marL="171450" indent="-171450" algn="l" rtl="0" fontAlgn="base">
              <a:buFont typeface="Arial" panose="020B0604020202020204" pitchFamily="34" charset="0"/>
              <a:buChar char="•"/>
            </a:pPr>
            <a:r>
              <a:rPr lang="en-IN" sz="1200" b="1" i="0" u="none" strike="noStrike" dirty="0">
                <a:solidFill>
                  <a:srgbClr val="000000"/>
                </a:solidFill>
                <a:effectLst/>
                <a:latin typeface="+mn-lt"/>
              </a:rPr>
              <a:t>  Dataset</a:t>
            </a:r>
            <a:r>
              <a:rPr lang="en-IN" sz="1200" b="0" i="0" u="none" strike="noStrike" dirty="0">
                <a:solidFill>
                  <a:srgbClr val="000000"/>
                </a:solidFill>
                <a:effectLst/>
                <a:latin typeface="+mn-lt"/>
              </a:rPr>
              <a:t>: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+mn-lt"/>
              </a:rPr>
              <a:t>​</a:t>
            </a:r>
            <a:r>
              <a:rPr lang="en-IN" sz="1200" b="0" i="0" u="none" strike="noStrike" dirty="0">
                <a:solidFill>
                  <a:srgbClr val="000000"/>
                </a:solidFill>
                <a:effectLst/>
                <a:latin typeface="+mn-lt"/>
              </a:rPr>
              <a:t>Custom dataset from visually impaired institutions.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+mn-lt"/>
              </a:rPr>
              <a:t>​</a:t>
            </a:r>
          </a:p>
          <a:p>
            <a:pPr marL="171450" indent="-171450" algn="l" rtl="0" fontAlgn="base">
              <a:buFont typeface="Arial" panose="020B0604020202020204" pitchFamily="34" charset="0"/>
              <a:buChar char="•"/>
            </a:pPr>
            <a:r>
              <a:rPr lang="en-IN" sz="1200" b="1" i="0" u="none" strike="noStrike" dirty="0">
                <a:solidFill>
                  <a:srgbClr val="000000"/>
                </a:solidFill>
                <a:effectLst/>
                <a:latin typeface="+mn-lt"/>
              </a:rPr>
              <a:t>  Obstacle Navigation</a:t>
            </a:r>
            <a:r>
              <a:rPr lang="en-IN" sz="1200" b="0" i="0" u="none" strike="noStrike" dirty="0">
                <a:solidFill>
                  <a:srgbClr val="000000"/>
                </a:solidFill>
                <a:effectLst/>
                <a:latin typeface="+mn-lt"/>
              </a:rPr>
              <a:t>: Distance sensors detect objects and differentiate obstacles.</a:t>
            </a:r>
            <a:endParaRPr lang="en-US" sz="1200" u="none" strike="noStrike" dirty="0">
              <a:solidFill>
                <a:srgbClr val="000000"/>
              </a:solidFill>
              <a:latin typeface="+mn-lt"/>
            </a:endParaRPr>
          </a:p>
          <a:p>
            <a:pPr algn="l" rtl="0" fontAlgn="base"/>
            <a:r>
              <a:rPr lang="en-US" sz="1200" b="1" i="0" dirty="0">
                <a:solidFill>
                  <a:srgbClr val="000000"/>
                </a:solidFill>
                <a:effectLst/>
                <a:latin typeface="+mn-lt"/>
              </a:rPr>
              <a:t>3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+mn-lt"/>
              </a:rPr>
              <a:t>.   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+mn-lt"/>
              </a:rPr>
              <a:t>Impacts:</a:t>
            </a:r>
          </a:p>
          <a:p>
            <a:pPr marL="171450" indent="-171450" algn="l" rtl="0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+mn-lt"/>
              </a:rPr>
              <a:t>Enhanced mobility and independence for visually impaired individuals.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+mn-lt"/>
              </a:rPr>
              <a:t>​</a:t>
            </a:r>
          </a:p>
          <a:p>
            <a:pPr marL="171450" indent="-171450" algn="l" rtl="0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+mn-lt"/>
              </a:rPr>
              <a:t>Low-cost and portable assistive solution.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+mn-lt"/>
              </a:rPr>
              <a:t>​</a:t>
            </a:r>
          </a:p>
          <a:p>
            <a:pPr algn="l" rtl="0" fontAlgn="base"/>
            <a:endParaRPr lang="en-US" sz="1200" b="0" i="0" dirty="0">
              <a:solidFill>
                <a:srgbClr val="000000"/>
              </a:solidFill>
              <a:effectLst/>
              <a:latin typeface="+mn-lt"/>
            </a:endParaRPr>
          </a:p>
          <a:p>
            <a:pPr algn="l" rtl="0" fontAlgn="base"/>
            <a:r>
              <a:rPr lang="en-US" sz="1200" b="1" i="0" dirty="0">
                <a:solidFill>
                  <a:srgbClr val="000000"/>
                </a:solidFill>
                <a:effectLst/>
                <a:latin typeface="+mn-lt"/>
              </a:rPr>
              <a:t>4.  Conclusion:</a:t>
            </a:r>
          </a:p>
          <a:p>
            <a:pPr marL="171450" indent="-171450" algn="l" rtl="0" fontAlgn="base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n-lt"/>
              </a:rPr>
              <a:t>   A low-cost, standalone device enabling independence and safety for visually impaired individuals.</a:t>
            </a:r>
            <a:endParaRPr lang="en-US" sz="1200" b="0" i="0" dirty="0">
              <a:solidFill>
                <a:srgbClr val="000000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5657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5B3C4-B281-9C81-93D3-0E52E6063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3600" y="1905000"/>
            <a:ext cx="6908800" cy="1107996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"Visually impaired individuals face challenges in recognizing objects and understanding their environment, which our smart glasses aim to solve through real-time object detection and multilingual narration."</a:t>
            </a:r>
            <a:endParaRPr lang="en-IN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4DECBC-932C-5133-A9DC-905398A40CDB}"/>
              </a:ext>
            </a:extLst>
          </p:cNvPr>
          <p:cNvSpPr txBox="1"/>
          <p:nvPr/>
        </p:nvSpPr>
        <p:spPr>
          <a:xfrm>
            <a:off x="711200" y="609600"/>
            <a:ext cx="515546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rial MT"/>
              </a:rPr>
              <a:t>PROBLEM STATEMENT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E618DEE-CA25-04CD-0384-9FD2079F4E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163140"/>
              </p:ext>
            </p:extLst>
          </p:nvPr>
        </p:nvGraphicFramePr>
        <p:xfrm>
          <a:off x="-618" y="0"/>
          <a:ext cx="8128618" cy="45709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4113307" imgH="2315243" progId="PowerPoint.Slide.12">
                  <p:embed/>
                </p:oleObj>
              </mc:Choice>
              <mc:Fallback>
                <p:oleObj name="Slide" r:id="rId2" imgW="4113307" imgH="2315243" progId="PowerPoint.Slide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DE618DEE-CA25-04CD-0384-9FD2079F4E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618" y="0"/>
                        <a:ext cx="8128618" cy="45709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426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038475" cy="4569460"/>
          </a:xfrm>
          <a:custGeom>
            <a:avLst/>
            <a:gdLst/>
            <a:ahLst/>
            <a:cxnLst/>
            <a:rect l="l" t="t" r="r" b="b"/>
            <a:pathLst>
              <a:path w="3038475" h="4569460">
                <a:moveTo>
                  <a:pt x="3038856" y="4568952"/>
                </a:moveTo>
                <a:lnTo>
                  <a:pt x="0" y="4568952"/>
                </a:lnTo>
                <a:lnTo>
                  <a:pt x="0" y="0"/>
                </a:lnTo>
                <a:lnTo>
                  <a:pt x="3038856" y="0"/>
                </a:lnTo>
                <a:lnTo>
                  <a:pt x="3038856" y="4568952"/>
                </a:lnTo>
                <a:close/>
              </a:path>
            </a:pathLst>
          </a:custGeom>
          <a:solidFill>
            <a:srgbClr val="181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2640" y="281685"/>
            <a:ext cx="214058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 marR="5080" indent="-4445">
              <a:lnSpc>
                <a:spcPct val="100000"/>
              </a:lnSpc>
              <a:spcBef>
                <a:spcPts val="100"/>
              </a:spcBef>
            </a:pPr>
            <a:r>
              <a:rPr lang="en-IN" sz="2000" dirty="0">
                <a:solidFill>
                  <a:schemeClr val="bg1"/>
                </a:solidFill>
              </a:rPr>
              <a:t>OBJECTIVES 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259B52-9441-46A1-B23B-C00DF053F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54400" y="623666"/>
            <a:ext cx="4287268" cy="3147015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To develop smart glass to assist visually impaired individuals.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Implement real-time </a:t>
            </a:r>
            <a:r>
              <a:rPr lang="en-US" sz="1400" b="1" dirty="0"/>
              <a:t>object detection</a:t>
            </a:r>
            <a:r>
              <a:rPr lang="en-US" sz="1400" dirty="0"/>
              <a:t> using ESP32-CAM.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Provide </a:t>
            </a:r>
            <a:r>
              <a:rPr lang="en-US" sz="1400" b="1" dirty="0"/>
              <a:t>GPS module-based navigation</a:t>
            </a:r>
            <a:r>
              <a:rPr lang="en-US" sz="1400" dirty="0"/>
              <a:t> with voice guidance.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Provide </a:t>
            </a:r>
            <a:r>
              <a:rPr lang="en-US" sz="1400" b="1" dirty="0"/>
              <a:t>multilingual narration</a:t>
            </a:r>
            <a:r>
              <a:rPr lang="en-US" sz="1400" dirty="0"/>
              <a:t> and </a:t>
            </a:r>
            <a:r>
              <a:rPr lang="en-US" sz="1400" b="1" dirty="0"/>
              <a:t>voice command recognition </a:t>
            </a:r>
            <a:r>
              <a:rPr lang="en-US" sz="1400" dirty="0"/>
              <a:t>for accessibility and user convenience.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/>
          </a:p>
          <a:p>
            <a:endParaRPr lang="en-US" sz="1400" dirty="0"/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3171</TotalTime>
  <Words>2123</Words>
  <Application>Microsoft Office PowerPoint</Application>
  <PresentationFormat>Custom</PresentationFormat>
  <Paragraphs>388</Paragraphs>
  <Slides>31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Aptos Display</vt:lpstr>
      <vt:lpstr>Arial</vt:lpstr>
      <vt:lpstr>Arial MT</vt:lpstr>
      <vt:lpstr>Calibri</vt:lpstr>
      <vt:lpstr>Century Gothic</vt:lpstr>
      <vt:lpstr>Consolas</vt:lpstr>
      <vt:lpstr>Franklin Gothic Book</vt:lpstr>
      <vt:lpstr>var(--ff-lato)</vt:lpstr>
      <vt:lpstr>Wingdings</vt:lpstr>
      <vt:lpstr>Office Theme</vt:lpstr>
      <vt:lpstr>Slide</vt:lpstr>
      <vt:lpstr>PowerPoint Presentation</vt:lpstr>
      <vt:lpstr>CONTENTS</vt:lpstr>
      <vt:lpstr>INTRODUCTION</vt:lpstr>
      <vt:lpstr>LITERATURE SURVEY 1 </vt:lpstr>
      <vt:lpstr>LITERATURE SURVEY 2</vt:lpstr>
      <vt:lpstr>LITERATURE SURVEY 3 </vt:lpstr>
      <vt:lpstr>LITERATURE SURVEY 4 </vt:lpstr>
      <vt:lpstr>"Visually impaired individuals face challenges in recognizing objects and understanding their environment, which our smart glasses aim to solve through real-time object detection and multilingual narration."</vt:lpstr>
      <vt:lpstr>OBJECTIVES </vt:lpstr>
      <vt:lpstr>FEATURES </vt:lpstr>
      <vt:lpstr>FLOWCHART</vt:lpstr>
      <vt:lpstr>BLOCK DIAGRAM</vt:lpstr>
      <vt:lpstr>ARCHITECTURE DIAGRAM</vt:lpstr>
      <vt:lpstr>PowerPoint Presentation</vt:lpstr>
      <vt:lpstr>PowerPoint Presentation</vt:lpstr>
      <vt:lpstr>PowerPoint Presentation</vt:lpstr>
      <vt:lpstr>INPUT MODULE</vt:lpstr>
      <vt:lpstr>PROCESSING MODULE</vt:lpstr>
      <vt:lpstr>OUTPUT MODULE</vt:lpstr>
      <vt:lpstr> CIRCUIT  DIAGRAM</vt:lpstr>
      <vt:lpstr>IMPLEMENTATION</vt:lpstr>
      <vt:lpstr>PowerPoint Presentation</vt:lpstr>
      <vt:lpstr>PowerPoint Presentation</vt:lpstr>
      <vt:lpstr>RESULTS </vt:lpstr>
      <vt:lpstr>RESULTS </vt:lpstr>
      <vt:lpstr>PowerPoint Presentation</vt:lpstr>
      <vt:lpstr>TASK ALLOCATION </vt:lpstr>
      <vt:lpstr>CONCLUSION </vt:lpstr>
      <vt:lpstr>PowerPoint Presentation</vt:lpstr>
      <vt:lpstr>PowerPoint Presentation</vt:lpstr>
      <vt:lpstr>  THANK YOU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shaima pv</dc:creator>
  <cp:lastModifiedBy>abdhul raheem</cp:lastModifiedBy>
  <cp:revision>43</cp:revision>
  <dcterms:created xsi:type="dcterms:W3CDTF">2025-01-07T05:17:02Z</dcterms:created>
  <dcterms:modified xsi:type="dcterms:W3CDTF">2025-03-27T22:05:43Z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2025-01-07T00:00:00Z</vt:filetime>
  </property>
  <property fmtid="{D5CDD505-2E9C-101B-9397-08002B2CF9AE}" pid="3" name="Producer">
    <vt:lpwstr>jsPDF 2.5.1</vt:lpwstr>
  </property>
  <property fmtid="{D5CDD505-2E9C-101B-9397-08002B2CF9AE}" pid="4" name="LastSaved">
    <vt:filetime>2025-01-07T00:00:00Z</vt:filetime>
  </property>
</Properties>
</file>